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10" r:id="rId2"/>
    <p:sldId id="281" r:id="rId3"/>
    <p:sldId id="283" r:id="rId4"/>
    <p:sldId id="312" r:id="rId5"/>
    <p:sldId id="260" r:id="rId6"/>
    <p:sldId id="269" r:id="rId7"/>
    <p:sldId id="268" r:id="rId8"/>
    <p:sldId id="355" r:id="rId9"/>
    <p:sldId id="336" r:id="rId10"/>
    <p:sldId id="343" r:id="rId11"/>
    <p:sldId id="333" r:id="rId12"/>
    <p:sldId id="334" r:id="rId13"/>
    <p:sldId id="337" r:id="rId14"/>
    <p:sldId id="338" r:id="rId15"/>
    <p:sldId id="339" r:id="rId16"/>
    <p:sldId id="344" r:id="rId17"/>
    <p:sldId id="340" r:id="rId18"/>
    <p:sldId id="341" r:id="rId19"/>
    <p:sldId id="258" r:id="rId20"/>
    <p:sldId id="357" r:id="rId21"/>
    <p:sldId id="346" r:id="rId22"/>
    <p:sldId id="397" r:id="rId23"/>
    <p:sldId id="358" r:id="rId24"/>
    <p:sldId id="359" r:id="rId25"/>
    <p:sldId id="274" r:id="rId26"/>
    <p:sldId id="400" r:id="rId27"/>
    <p:sldId id="372" r:id="rId28"/>
    <p:sldId id="376" r:id="rId29"/>
    <p:sldId id="401" r:id="rId30"/>
    <p:sldId id="271" r:id="rId31"/>
    <p:sldId id="402" r:id="rId32"/>
    <p:sldId id="403" r:id="rId33"/>
  </p:sldIdLst>
  <p:sldSz cx="9144000" cy="6858000" type="screen4x3"/>
  <p:notesSz cx="7077075" cy="9382125"/>
  <p:defaultTextStyle>
    <a:defPPr>
      <a:defRPr lang="en-US"/>
    </a:defPPr>
    <a:lvl1pPr algn="l" rtl="0" fontAlgn="base">
      <a:spcBef>
        <a:spcPct val="0"/>
      </a:spcBef>
      <a:spcAft>
        <a:spcPct val="0"/>
      </a:spcAft>
      <a:defRPr sz="3200" b="1" kern="1200">
        <a:solidFill>
          <a:schemeClr val="bg1"/>
        </a:solidFill>
        <a:latin typeface="Arial" charset="0"/>
        <a:ea typeface="+mn-ea"/>
        <a:cs typeface="+mn-cs"/>
      </a:defRPr>
    </a:lvl1pPr>
    <a:lvl2pPr marL="457200" algn="l" rtl="0" fontAlgn="base">
      <a:spcBef>
        <a:spcPct val="0"/>
      </a:spcBef>
      <a:spcAft>
        <a:spcPct val="0"/>
      </a:spcAft>
      <a:defRPr sz="3200" b="1" kern="1200">
        <a:solidFill>
          <a:schemeClr val="bg1"/>
        </a:solidFill>
        <a:latin typeface="Arial" charset="0"/>
        <a:ea typeface="+mn-ea"/>
        <a:cs typeface="+mn-cs"/>
      </a:defRPr>
    </a:lvl2pPr>
    <a:lvl3pPr marL="914400" algn="l" rtl="0" fontAlgn="base">
      <a:spcBef>
        <a:spcPct val="0"/>
      </a:spcBef>
      <a:spcAft>
        <a:spcPct val="0"/>
      </a:spcAft>
      <a:defRPr sz="3200" b="1" kern="1200">
        <a:solidFill>
          <a:schemeClr val="bg1"/>
        </a:solidFill>
        <a:latin typeface="Arial" charset="0"/>
        <a:ea typeface="+mn-ea"/>
        <a:cs typeface="+mn-cs"/>
      </a:defRPr>
    </a:lvl3pPr>
    <a:lvl4pPr marL="1371600" algn="l" rtl="0" fontAlgn="base">
      <a:spcBef>
        <a:spcPct val="0"/>
      </a:spcBef>
      <a:spcAft>
        <a:spcPct val="0"/>
      </a:spcAft>
      <a:defRPr sz="3200" b="1" kern="1200">
        <a:solidFill>
          <a:schemeClr val="bg1"/>
        </a:solidFill>
        <a:latin typeface="Arial" charset="0"/>
        <a:ea typeface="+mn-ea"/>
        <a:cs typeface="+mn-cs"/>
      </a:defRPr>
    </a:lvl4pPr>
    <a:lvl5pPr marL="1828800" algn="l" rtl="0" fontAlgn="base">
      <a:spcBef>
        <a:spcPct val="0"/>
      </a:spcBef>
      <a:spcAft>
        <a:spcPct val="0"/>
      </a:spcAft>
      <a:defRPr sz="3200" b="1" kern="1200">
        <a:solidFill>
          <a:schemeClr val="bg1"/>
        </a:solidFill>
        <a:latin typeface="Arial" charset="0"/>
        <a:ea typeface="+mn-ea"/>
        <a:cs typeface="+mn-cs"/>
      </a:defRPr>
    </a:lvl5pPr>
    <a:lvl6pPr marL="2286000" algn="l" defTabSz="914400" rtl="0" eaLnBrk="1" latinLnBrk="0" hangingPunct="1">
      <a:defRPr sz="3200" b="1" kern="1200">
        <a:solidFill>
          <a:schemeClr val="bg1"/>
        </a:solidFill>
        <a:latin typeface="Arial" charset="0"/>
        <a:ea typeface="+mn-ea"/>
        <a:cs typeface="+mn-cs"/>
      </a:defRPr>
    </a:lvl6pPr>
    <a:lvl7pPr marL="2743200" algn="l" defTabSz="914400" rtl="0" eaLnBrk="1" latinLnBrk="0" hangingPunct="1">
      <a:defRPr sz="3200" b="1" kern="1200">
        <a:solidFill>
          <a:schemeClr val="bg1"/>
        </a:solidFill>
        <a:latin typeface="Arial" charset="0"/>
        <a:ea typeface="+mn-ea"/>
        <a:cs typeface="+mn-cs"/>
      </a:defRPr>
    </a:lvl7pPr>
    <a:lvl8pPr marL="3200400" algn="l" defTabSz="914400" rtl="0" eaLnBrk="1" latinLnBrk="0" hangingPunct="1">
      <a:defRPr sz="3200" b="1" kern="1200">
        <a:solidFill>
          <a:schemeClr val="bg1"/>
        </a:solidFill>
        <a:latin typeface="Arial" charset="0"/>
        <a:ea typeface="+mn-ea"/>
        <a:cs typeface="+mn-cs"/>
      </a:defRPr>
    </a:lvl8pPr>
    <a:lvl9pPr marL="3657600" algn="l" defTabSz="914400" rtl="0" eaLnBrk="1" latinLnBrk="0" hangingPunct="1">
      <a:defRPr sz="3200" b="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00"/>
    <a:srgbClr val="FEB39C"/>
    <a:srgbClr val="FF7D2D"/>
    <a:srgbClr val="EAEAEA"/>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00" autoAdjust="0"/>
    <p:restoredTop sz="82951" autoAdjust="0"/>
  </p:normalViewPr>
  <p:slideViewPr>
    <p:cSldViewPr showGuides="1">
      <p:cViewPr>
        <p:scale>
          <a:sx n="60" d="100"/>
          <a:sy n="60" d="100"/>
        </p:scale>
        <p:origin x="158" y="65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2950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pPr>
              <a:defRPr/>
            </a:pPr>
            <a:fld id="{88624834-E15D-42B6-ABD4-8723A08C22D4}" type="datetimeFigureOut">
              <a:rPr lang="en-US"/>
              <a:pPr>
                <a:defRPr/>
              </a:pPr>
              <a:t>8/14/2008</a:t>
            </a:fld>
            <a:endParaRPr lang="en-US"/>
          </a:p>
        </p:txBody>
      </p:sp>
      <p:sp>
        <p:nvSpPr>
          <p:cNvPr id="4" name="Footer Placeholder 3"/>
          <p:cNvSpPr>
            <a:spLocks noGrp="1"/>
          </p:cNvSpPr>
          <p:nvPr>
            <p:ph type="ftr" sz="quarter" idx="2"/>
          </p:nvPr>
        </p:nvSpPr>
        <p:spPr>
          <a:xfrm>
            <a:off x="0" y="8910638"/>
            <a:ext cx="3067050" cy="469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008438" y="8910638"/>
            <a:ext cx="3067050" cy="469900"/>
          </a:xfrm>
          <a:prstGeom prst="rect">
            <a:avLst/>
          </a:prstGeom>
        </p:spPr>
        <p:txBody>
          <a:bodyPr vert="horz" lIns="91440" tIns="45720" rIns="91440" bIns="45720" rtlCol="0" anchor="b"/>
          <a:lstStyle>
            <a:lvl1pPr algn="r">
              <a:defRPr sz="1200"/>
            </a:lvl1pPr>
          </a:lstStyle>
          <a:p>
            <a:pPr>
              <a:defRPr/>
            </a:pPr>
            <a:fld id="{A62DBA60-0B59-4011-B87A-957B205F533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defRPr sz="1200" b="0">
                <a:solidFill>
                  <a:schemeClr val="tx1"/>
                </a:solidFill>
              </a:defRPr>
            </a:lvl1pPr>
          </a:lstStyle>
          <a:p>
            <a:pPr>
              <a:defRPr/>
            </a:pPr>
            <a:endParaRPr lang="en-US"/>
          </a:p>
        </p:txBody>
      </p:sp>
      <p:sp>
        <p:nvSpPr>
          <p:cNvPr id="15363" name="Rectangle 3"/>
          <p:cNvSpPr>
            <a:spLocks noGrp="1" noChangeArrowheads="1"/>
          </p:cNvSpPr>
          <p:nvPr>
            <p:ph type="dt" idx="1"/>
          </p:nvPr>
        </p:nvSpPr>
        <p:spPr bwMode="auto">
          <a:xfrm>
            <a:off x="4008438" y="0"/>
            <a:ext cx="3067050"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93188" name="Rectangle 4"/>
          <p:cNvSpPr>
            <a:spLocks noGrp="1" noRot="1" noChangeAspect="1" noChangeArrowheads="1" noTextEdit="1"/>
          </p:cNvSpPr>
          <p:nvPr>
            <p:ph type="sldImg" idx="2"/>
          </p:nvPr>
        </p:nvSpPr>
        <p:spPr bwMode="auto">
          <a:xfrm>
            <a:off x="1193800" y="703263"/>
            <a:ext cx="4689475" cy="35179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708025" y="4456113"/>
            <a:ext cx="5661025" cy="4222750"/>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910638"/>
            <a:ext cx="3067050" cy="46990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defRPr sz="1200" b="0">
                <a:solidFill>
                  <a:schemeClr val="tx1"/>
                </a:solidFill>
              </a:defRPr>
            </a:lvl1pPr>
          </a:lstStyle>
          <a:p>
            <a:pPr>
              <a:defRPr/>
            </a:pPr>
            <a:endParaRPr lang="en-US"/>
          </a:p>
        </p:txBody>
      </p:sp>
      <p:sp>
        <p:nvSpPr>
          <p:cNvPr id="15367" name="Rectangle 7"/>
          <p:cNvSpPr>
            <a:spLocks noGrp="1" noChangeArrowheads="1"/>
          </p:cNvSpPr>
          <p:nvPr>
            <p:ph type="sldNum" sz="quarter" idx="5"/>
          </p:nvPr>
        </p:nvSpPr>
        <p:spPr bwMode="auto">
          <a:xfrm>
            <a:off x="4008438" y="8910638"/>
            <a:ext cx="3067050" cy="469900"/>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a:defRPr sz="1200" b="0">
                <a:solidFill>
                  <a:schemeClr val="tx1"/>
                </a:solidFill>
              </a:defRPr>
            </a:lvl1pPr>
          </a:lstStyle>
          <a:p>
            <a:pPr>
              <a:defRPr/>
            </a:pPr>
            <a:fld id="{90F83FD9-B959-40EE-9869-6029D3BBFD4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pPr eaLnBrk="1" hangingPunct="1"/>
            <a:r>
              <a:rPr lang="en-US" dirty="0" smtClean="0"/>
              <a:t>Isle Royale, or </a:t>
            </a:r>
            <a:r>
              <a:rPr lang="en-US" dirty="0" err="1" smtClean="0"/>
              <a:t>ile</a:t>
            </a:r>
            <a:r>
              <a:rPr lang="en-US" dirty="0" smtClean="0"/>
              <a:t>-ROY-</a:t>
            </a:r>
            <a:r>
              <a:rPr lang="en-US" dirty="0" err="1" smtClean="0"/>
              <a:t>ul</a:t>
            </a:r>
            <a:r>
              <a:rPr lang="en-US" dirty="0" smtClean="0"/>
              <a:t> as most Midwesterners pronounce it, is the largest island in Lake Superior.</a:t>
            </a:r>
          </a:p>
        </p:txBody>
      </p:sp>
      <p:sp>
        <p:nvSpPr>
          <p:cNvPr id="94212" name="Slide Number Placeholder 3"/>
          <p:cNvSpPr>
            <a:spLocks noGrp="1"/>
          </p:cNvSpPr>
          <p:nvPr>
            <p:ph type="sldNum" sz="quarter" idx="5"/>
          </p:nvPr>
        </p:nvSpPr>
        <p:spPr>
          <a:noFill/>
        </p:spPr>
        <p:txBody>
          <a:bodyPr/>
          <a:lstStyle/>
          <a:p>
            <a:fld id="{2514AF2A-EC5E-4194-8D55-0216343B9354}"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r>
              <a:rPr lang="en-US" dirty="0" smtClean="0"/>
              <a:t>Good outcrops also occur where glacial erosion was most severe – like on the ridge crests where the most erosion-resistant basalt occurs. These basalts formed as extremely fluid lava flows that spread laterally over vast areas.</a:t>
            </a:r>
          </a:p>
        </p:txBody>
      </p:sp>
      <p:sp>
        <p:nvSpPr>
          <p:cNvPr id="103428" name="Slide Number Placeholder 3"/>
          <p:cNvSpPr>
            <a:spLocks noGrp="1"/>
          </p:cNvSpPr>
          <p:nvPr>
            <p:ph type="sldNum" sz="quarter" idx="5"/>
          </p:nvPr>
        </p:nvSpPr>
        <p:spPr>
          <a:noFill/>
        </p:spPr>
        <p:txBody>
          <a:bodyPr/>
          <a:lstStyle/>
          <a:p>
            <a:fld id="{5D025C19-EF3F-464B-B310-ED1FDB6A4281}"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FFB6DC3-8173-4015-BA9B-73FF787E8E0E}" type="slidenum">
              <a:rPr lang="en-US" smtClean="0"/>
              <a:pPr/>
              <a:t>11</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dirty="0" smtClean="0"/>
              <a:t>The wrinkled surface of this ancient lava flow from Isle Royale bears witness to the fluidity of the lava. Known as pahoehoe, such lava forms when a thin, partly-solidified lava skin is stressed by the flow of highly fluid magma beneath.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493D5B6-ED1A-414C-B7C7-6EAF030EE006}" type="slidenum">
              <a:rPr lang="en-US" smtClean="0"/>
              <a:pPr/>
              <a:t>12</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dirty="0" smtClean="0"/>
              <a:t>Columnar basalt also testifies to the lava’s fluidity. Fluid lava spreads-out evenly over vast areas, so when cooling occurs, contraction is uniform and internal. The process is much like how a layer of dried mud cracks, only a lava flow is much thicker, so the deeper cracks form columns.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r>
              <a:rPr lang="en-US" dirty="0" smtClean="0"/>
              <a:t>Between the elongated ridges, </a:t>
            </a:r>
            <a:r>
              <a:rPr lang="en-US" dirty="0" smtClean="0"/>
              <a:t>more </a:t>
            </a:r>
            <a:r>
              <a:rPr lang="en-US" dirty="0" smtClean="0"/>
              <a:t>easily eroded </a:t>
            </a:r>
            <a:r>
              <a:rPr lang="en-US" i="1" dirty="0" smtClean="0"/>
              <a:t>amygdaloidal</a:t>
            </a:r>
            <a:r>
              <a:rPr lang="en-US" dirty="0" smtClean="0"/>
              <a:t> basalt is found.</a:t>
            </a:r>
          </a:p>
        </p:txBody>
      </p:sp>
      <p:sp>
        <p:nvSpPr>
          <p:cNvPr id="106500" name="Slide Number Placeholder 3"/>
          <p:cNvSpPr>
            <a:spLocks noGrp="1"/>
          </p:cNvSpPr>
          <p:nvPr>
            <p:ph type="sldNum" sz="quarter" idx="5"/>
          </p:nvPr>
        </p:nvSpPr>
        <p:spPr>
          <a:noFill/>
        </p:spPr>
        <p:txBody>
          <a:bodyPr/>
          <a:lstStyle/>
          <a:p>
            <a:fld id="{4D532A45-C71B-483A-BCA8-A20C463B2F47}"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US" dirty="0" smtClean="0"/>
              <a:t>Amygdules refer to gas bubbles (vesicles) that have been filled with minerals. </a:t>
            </a:r>
          </a:p>
        </p:txBody>
      </p:sp>
      <p:sp>
        <p:nvSpPr>
          <p:cNvPr id="107524" name="Slide Number Placeholder 3"/>
          <p:cNvSpPr>
            <a:spLocks noGrp="1"/>
          </p:cNvSpPr>
          <p:nvPr>
            <p:ph type="sldNum" sz="quarter" idx="5"/>
          </p:nvPr>
        </p:nvSpPr>
        <p:spPr>
          <a:noFill/>
        </p:spPr>
        <p:txBody>
          <a:bodyPr/>
          <a:lstStyle/>
          <a:p>
            <a:fld id="{01819DBB-308A-44C9-BD42-DB42D691B85F}"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r>
              <a:rPr lang="en-US" dirty="0" smtClean="0"/>
              <a:t>The minerals filling the vesicles are typically some type of zeolite, which refers to a group of hydrous aluminosilicate minerals. Zeolites have an interesting list of uses that includes being the main component in water softeners. Often the zeolites </a:t>
            </a:r>
            <a:r>
              <a:rPr lang="en-US" dirty="0" smtClean="0"/>
              <a:t>are more </a:t>
            </a:r>
            <a:r>
              <a:rPr lang="en-US" dirty="0" smtClean="0"/>
              <a:t>resistant to weathering than the surrounding basalt, …</a:t>
            </a:r>
          </a:p>
        </p:txBody>
      </p:sp>
      <p:sp>
        <p:nvSpPr>
          <p:cNvPr id="108548" name="Slide Number Placeholder 3"/>
          <p:cNvSpPr>
            <a:spLocks noGrp="1"/>
          </p:cNvSpPr>
          <p:nvPr>
            <p:ph type="sldNum" sz="quarter" idx="5"/>
          </p:nvPr>
        </p:nvSpPr>
        <p:spPr>
          <a:noFill/>
        </p:spPr>
        <p:txBody>
          <a:bodyPr/>
          <a:lstStyle/>
          <a:p>
            <a:fld id="{91B19E95-FFB1-4D35-80DB-46D1D99ECEA9}"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CC5B2C6-CF71-4349-849B-2507710ED3CE}" type="slidenum">
              <a:rPr lang="en-US" smtClean="0"/>
              <a:pPr/>
              <a:t>16</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dirty="0" smtClean="0"/>
              <a:t>… so some of the island’s beaches are made of abundant amygdule pebbles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E06A15E8-1C48-4D78-9B41-2287A5DB0FEF}" type="slidenum">
              <a:rPr lang="en-US" smtClean="0"/>
              <a:pPr/>
              <a:t>17</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dirty="0" smtClean="0"/>
              <a:t>… like these beauties comprised of the rare mineral </a:t>
            </a:r>
            <a:r>
              <a:rPr lang="en-US" dirty="0" err="1" smtClean="0"/>
              <a:t>Thompsonite</a:t>
            </a:r>
            <a:r>
              <a:rPr lang="en-US" dirty="0" smtClean="0"/>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31DDD33-9F68-4C56-8715-80C6D4713C03}" type="slidenum">
              <a:rPr lang="en-US" smtClean="0"/>
              <a:pPr/>
              <a:t>18</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dirty="0" smtClean="0"/>
              <a:t>Locally there are felsic dikes intruded into the basalt. The combination indicates bimodal magmatism, which is an important indicator of the tectonic environment in which these rocks were formed.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57E13D0-18C0-43B0-9BD8-1FCDDBFE2259}" type="slidenum">
              <a:rPr lang="en-US" smtClean="0"/>
              <a:pPr/>
              <a:t>19</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r>
              <a:rPr lang="en-US" dirty="0" smtClean="0"/>
              <a:t>Also indicative of that environment are the island’s sedimentary rocks. The most notable of these, the Copper Harbor Conglomerate, is relatively feldspar rich. That, combined with the bimodal volcanism, should give you a pretty good idea as to the tectonic environment.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dirty="0" smtClean="0"/>
              <a:t>Located in beautiful Keweenaw county …</a:t>
            </a:r>
          </a:p>
        </p:txBody>
      </p:sp>
      <p:sp>
        <p:nvSpPr>
          <p:cNvPr id="95236" name="Slide Number Placeholder 3"/>
          <p:cNvSpPr>
            <a:spLocks noGrp="1"/>
          </p:cNvSpPr>
          <p:nvPr>
            <p:ph type="sldNum" sz="quarter" idx="5"/>
          </p:nvPr>
        </p:nvSpPr>
        <p:spPr>
          <a:noFill/>
        </p:spPr>
        <p:txBody>
          <a:bodyPr/>
          <a:lstStyle/>
          <a:p>
            <a:fld id="{DEAC6542-3FE9-43D5-A09C-BF1C64063ECE}"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r>
              <a:rPr lang="en-US" dirty="0" smtClean="0"/>
              <a:t>But let me add one more piece to the puzzle – geologic structure. Lava flows and sedimentary rocks </a:t>
            </a:r>
            <a:r>
              <a:rPr lang="en-US" dirty="0" smtClean="0"/>
              <a:t>on the island all </a:t>
            </a:r>
            <a:r>
              <a:rPr lang="en-US" dirty="0" smtClean="0"/>
              <a:t>have a consistent southeast dip direction. </a:t>
            </a:r>
          </a:p>
          <a:p>
            <a:endParaRPr lang="en-US" dirty="0" smtClean="0"/>
          </a:p>
        </p:txBody>
      </p:sp>
      <p:sp>
        <p:nvSpPr>
          <p:cNvPr id="113668" name="Slide Number Placeholder 3"/>
          <p:cNvSpPr>
            <a:spLocks noGrp="1"/>
          </p:cNvSpPr>
          <p:nvPr>
            <p:ph type="sldNum" sz="quarter" idx="5"/>
          </p:nvPr>
        </p:nvSpPr>
        <p:spPr>
          <a:noFill/>
        </p:spPr>
        <p:txBody>
          <a:bodyPr/>
          <a:lstStyle/>
          <a:p>
            <a:fld id="{D81C2C3D-1E75-477E-976C-E94D13479E5C}"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r>
              <a:rPr lang="en-US" dirty="0" smtClean="0"/>
              <a:t>Note also that Copper Harbor Conglomerate outcrops on the southeastern side of the island and that the southeasterly dip of these rocks is toward …</a:t>
            </a:r>
          </a:p>
        </p:txBody>
      </p:sp>
      <p:sp>
        <p:nvSpPr>
          <p:cNvPr id="114692" name="Slide Number Placeholder 3"/>
          <p:cNvSpPr>
            <a:spLocks noGrp="1"/>
          </p:cNvSpPr>
          <p:nvPr>
            <p:ph type="sldNum" sz="quarter" idx="5"/>
          </p:nvPr>
        </p:nvSpPr>
        <p:spPr>
          <a:noFill/>
        </p:spPr>
        <p:txBody>
          <a:bodyPr/>
          <a:lstStyle/>
          <a:p>
            <a:fld id="{8E9C6B91-63AD-4441-92F2-E01FB0F55D9C}"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r>
              <a:rPr lang="en-US" dirty="0" smtClean="0"/>
              <a:t>… the Keweenaw peninsula.</a:t>
            </a:r>
          </a:p>
        </p:txBody>
      </p:sp>
      <p:sp>
        <p:nvSpPr>
          <p:cNvPr id="115716" name="Slide Number Placeholder 3"/>
          <p:cNvSpPr>
            <a:spLocks noGrp="1"/>
          </p:cNvSpPr>
          <p:nvPr>
            <p:ph type="sldNum" sz="quarter" idx="5"/>
          </p:nvPr>
        </p:nvSpPr>
        <p:spPr>
          <a:noFill/>
        </p:spPr>
        <p:txBody>
          <a:bodyPr/>
          <a:lstStyle/>
          <a:p>
            <a:fld id="{FA4667A1-CEB0-428A-B5F4-B12EE13407C7}"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r>
              <a:rPr lang="en-US" dirty="0" smtClean="0"/>
              <a:t>The same rock units that occur on Isle Royale occur on the Keweenaw Peninsula, </a:t>
            </a:r>
            <a:r>
              <a:rPr lang="en-US" sz="1200" kern="1200" dirty="0" smtClean="0">
                <a:solidFill>
                  <a:schemeClr val="tx1"/>
                </a:solidFill>
                <a:latin typeface="Arial" charset="0"/>
                <a:ea typeface="+mn-ea"/>
                <a:cs typeface="+mn-cs"/>
              </a:rPr>
              <a:t>where their order and dip direction is reversed.</a:t>
            </a:r>
            <a:br>
              <a:rPr lang="en-US" sz="1200" kern="1200" dirty="0" smtClean="0">
                <a:solidFill>
                  <a:schemeClr val="tx1"/>
                </a:solidFill>
                <a:latin typeface="Arial" charset="0"/>
                <a:ea typeface="+mn-ea"/>
                <a:cs typeface="+mn-cs"/>
              </a:rPr>
            </a:br>
            <a:endParaRPr lang="en-US" dirty="0" smtClean="0"/>
          </a:p>
        </p:txBody>
      </p:sp>
      <p:sp>
        <p:nvSpPr>
          <p:cNvPr id="116740" name="Slide Number Placeholder 3"/>
          <p:cNvSpPr>
            <a:spLocks noGrp="1"/>
          </p:cNvSpPr>
          <p:nvPr>
            <p:ph type="sldNum" sz="quarter" idx="5"/>
          </p:nvPr>
        </p:nvSpPr>
        <p:spPr>
          <a:noFill/>
        </p:spPr>
        <p:txBody>
          <a:bodyPr/>
          <a:lstStyle/>
          <a:p>
            <a:fld id="{DED64C1B-18D3-47C8-B4D4-11691F6FB760}"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r>
              <a:rPr lang="en-US" dirty="0" smtClean="0"/>
              <a:t>Furthermore the peninsula rocks dip more steeply than those on the island.</a:t>
            </a:r>
          </a:p>
        </p:txBody>
      </p:sp>
      <p:sp>
        <p:nvSpPr>
          <p:cNvPr id="117764" name="Slide Number Placeholder 3"/>
          <p:cNvSpPr>
            <a:spLocks noGrp="1"/>
          </p:cNvSpPr>
          <p:nvPr>
            <p:ph type="sldNum" sz="quarter" idx="5"/>
          </p:nvPr>
        </p:nvSpPr>
        <p:spPr>
          <a:noFill/>
        </p:spPr>
        <p:txBody>
          <a:bodyPr/>
          <a:lstStyle/>
          <a:p>
            <a:fld id="{A51BC1CC-000F-495E-A10F-A1FC4EBFE513}" type="slidenum">
              <a:rPr lang="en-US" smtClean="0"/>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89AA59A5-E0CF-4F3A-B82C-F4028B813408}" type="slidenum">
              <a:rPr lang="en-US" smtClean="0"/>
              <a:pPr/>
              <a:t>25</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dirty="0" smtClean="0"/>
              <a:t>Putting it all together now in this cross section, you can see that Isle Royale and the Keweenaw Peninsula are two sides of a giant downward fold called a syncline. The syncline is slightly asymmetrical because the rocks at Keweenaw dip more steeply. The syncline and associated reverse faults formed by compression during the </a:t>
            </a:r>
            <a:r>
              <a:rPr lang="en-US" dirty="0" smtClean="0"/>
              <a:t>Proterozoic </a:t>
            </a:r>
            <a:r>
              <a:rPr lang="en-US" dirty="0" smtClean="0"/>
              <a:t>Grenville Orogeny.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r>
              <a:rPr lang="en-US" dirty="0" smtClean="0"/>
              <a:t>Removing the effects of Grenville compression returns the structure to its configuration during the time when the volcanic and sedimentary rocks </a:t>
            </a:r>
            <a:r>
              <a:rPr lang="en-US" dirty="0" smtClean="0"/>
              <a:t>were </a:t>
            </a:r>
            <a:r>
              <a:rPr lang="en-US" dirty="0" smtClean="0"/>
              <a:t>deposited. You can see that the compressive episode made reverse faults out of what were originally normal faults. This structure should look pretty familiar to you by now.</a:t>
            </a:r>
          </a:p>
        </p:txBody>
      </p:sp>
      <p:sp>
        <p:nvSpPr>
          <p:cNvPr id="119812" name="Slide Number Placeholder 3"/>
          <p:cNvSpPr>
            <a:spLocks noGrp="1"/>
          </p:cNvSpPr>
          <p:nvPr>
            <p:ph type="sldNum" sz="quarter" idx="5"/>
          </p:nvPr>
        </p:nvSpPr>
        <p:spPr>
          <a:noFill/>
        </p:spPr>
        <p:txBody>
          <a:bodyPr/>
          <a:lstStyle/>
          <a:p>
            <a:fld id="{CA40C987-4985-4982-8792-7F3B5CE11FD4}"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A6A8906C-F088-4936-9863-2360F3750F99}" type="slidenum">
              <a:rPr lang="en-US" smtClean="0"/>
              <a:pPr/>
              <a:t>27</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dirty="0" smtClean="0"/>
              <a:t>OK now, put it all together, bimodal magmatism and feldspar-rich sedimentary rocks all forming within a basin bounded by normal faults …. What does it all suggest?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D290C2D-2FB3-4AB1-AE2C-EB454BD6E4B0}" type="slidenum">
              <a:rPr lang="en-US" smtClean="0"/>
              <a:pPr/>
              <a:t>28</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dirty="0" smtClean="0"/>
              <a:t>I know you probably had the answer back at bimodal magmatism, but it was fun to show that all the classic features of continental rifting are found at Isle Royale.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r>
              <a:rPr lang="en-US" dirty="0" smtClean="0"/>
              <a:t>The reason why the synclinal structure existed to some extent before the Grenville compression affected the region, …</a:t>
            </a:r>
          </a:p>
        </p:txBody>
      </p:sp>
      <p:sp>
        <p:nvSpPr>
          <p:cNvPr id="122884" name="Slide Number Placeholder 3"/>
          <p:cNvSpPr>
            <a:spLocks noGrp="1"/>
          </p:cNvSpPr>
          <p:nvPr>
            <p:ph type="sldNum" sz="quarter" idx="5"/>
          </p:nvPr>
        </p:nvSpPr>
        <p:spPr>
          <a:noFill/>
        </p:spPr>
        <p:txBody>
          <a:bodyPr/>
          <a:lstStyle/>
          <a:p>
            <a:fld id="{FC7ECA0D-3234-494E-AB93-0E728728E719}"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dirty="0" smtClean="0"/>
              <a:t>… whose two parts complete the geologic structure of which Isle Royale is half. More on that later.</a:t>
            </a:r>
          </a:p>
        </p:txBody>
      </p:sp>
      <p:sp>
        <p:nvSpPr>
          <p:cNvPr id="96260" name="Slide Number Placeholder 3"/>
          <p:cNvSpPr>
            <a:spLocks noGrp="1"/>
          </p:cNvSpPr>
          <p:nvPr>
            <p:ph type="sldNum" sz="quarter" idx="5"/>
          </p:nvPr>
        </p:nvSpPr>
        <p:spPr>
          <a:noFill/>
        </p:spPr>
        <p:txBody>
          <a:bodyPr/>
          <a:lstStyle/>
          <a:p>
            <a:fld id="{DAFD3AF7-544C-4F42-BF65-FAC8067A122E}"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r>
              <a:rPr lang="en-US" dirty="0" smtClean="0"/>
              <a:t>… </a:t>
            </a:r>
            <a:r>
              <a:rPr lang="en-US" dirty="0" smtClean="0"/>
              <a:t>is that following </a:t>
            </a:r>
            <a:r>
              <a:rPr lang="en-US" dirty="0" smtClean="0"/>
              <a:t>the outpouring of huge amounts of lava, the mantle </a:t>
            </a:r>
            <a:r>
              <a:rPr lang="en-US" dirty="0" smtClean="0"/>
              <a:t>magma</a:t>
            </a:r>
            <a:r>
              <a:rPr lang="en-US" baseline="0" dirty="0" smtClean="0"/>
              <a:t> </a:t>
            </a:r>
            <a:r>
              <a:rPr lang="en-US" dirty="0" smtClean="0"/>
              <a:t>source became </a:t>
            </a:r>
            <a:r>
              <a:rPr lang="en-US" dirty="0" smtClean="0"/>
              <a:t>somewhat evacuated, which combined with the weight of the thick lava flows…</a:t>
            </a:r>
          </a:p>
        </p:txBody>
      </p:sp>
      <p:sp>
        <p:nvSpPr>
          <p:cNvPr id="123908" name="Slide Number Placeholder 3"/>
          <p:cNvSpPr>
            <a:spLocks noGrp="1"/>
          </p:cNvSpPr>
          <p:nvPr>
            <p:ph type="sldNum" sz="quarter" idx="5"/>
          </p:nvPr>
        </p:nvSpPr>
        <p:spPr>
          <a:noFill/>
        </p:spPr>
        <p:txBody>
          <a:bodyPr/>
          <a:lstStyle/>
          <a:p>
            <a:fld id="{89A356F2-AF9D-4B68-9AC7-9AB2A4DBA46D}"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r>
              <a:rPr lang="en-US" dirty="0" smtClean="0"/>
              <a:t>… </a:t>
            </a:r>
            <a:r>
              <a:rPr lang="en-US" dirty="0" smtClean="0"/>
              <a:t>resulted </a:t>
            </a:r>
            <a:r>
              <a:rPr lang="en-US" dirty="0" smtClean="0"/>
              <a:t>in the subsidence of the basin and subtle down warping of the lava flows. During lulls in volcanic activity feldspar-rich gravels would get carried into the basin from the erosion of the continental rocks bordering the basin.</a:t>
            </a:r>
          </a:p>
        </p:txBody>
      </p:sp>
      <p:sp>
        <p:nvSpPr>
          <p:cNvPr id="124932" name="Slide Number Placeholder 3"/>
          <p:cNvSpPr>
            <a:spLocks noGrp="1"/>
          </p:cNvSpPr>
          <p:nvPr>
            <p:ph type="sldNum" sz="quarter" idx="5"/>
          </p:nvPr>
        </p:nvSpPr>
        <p:spPr>
          <a:noFill/>
        </p:spPr>
        <p:txBody>
          <a:bodyPr/>
          <a:lstStyle/>
          <a:p>
            <a:fld id="{CA45A2C0-F56F-4FB6-8358-BCBA7E829958}"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r>
              <a:rPr lang="en-US" dirty="0" smtClean="0"/>
              <a:t>Another batch of fresh magma from the hot spot erupts and the cycle starts over again.</a:t>
            </a:r>
          </a:p>
        </p:txBody>
      </p:sp>
      <p:sp>
        <p:nvSpPr>
          <p:cNvPr id="125956" name="Slide Number Placeholder 3"/>
          <p:cNvSpPr>
            <a:spLocks noGrp="1"/>
          </p:cNvSpPr>
          <p:nvPr>
            <p:ph type="sldNum" sz="quarter" idx="5"/>
          </p:nvPr>
        </p:nvSpPr>
        <p:spPr>
          <a:noFill/>
        </p:spPr>
        <p:txBody>
          <a:bodyPr/>
          <a:lstStyle/>
          <a:p>
            <a:fld id="{5FFBFCF6-2012-4E8E-979E-7E6CB67EC610}" type="slidenum">
              <a:rPr lang="en-US" smtClean="0"/>
              <a:pPr/>
              <a:t>32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r>
              <a:rPr lang="en-US" dirty="0" smtClean="0"/>
              <a:t>The park’s entrance sign hints at some of its features. On the left is some kind of wood, </a:t>
            </a:r>
            <a:r>
              <a:rPr lang="en-US" dirty="0" smtClean="0"/>
              <a:t>for </a:t>
            </a:r>
            <a:r>
              <a:rPr lang="en-US" dirty="0" smtClean="0"/>
              <a:t>the island is covered with spruce, birch and cedar. On the right is a copper veneer that tells of the abundant copper deposits in the area. That the sign is shaped like a wheel is perhaps a bit of irony, because as an international biosphere reserve, absolutely no wheeled vehicles of any kind are allowed on the island.</a:t>
            </a:r>
          </a:p>
        </p:txBody>
      </p:sp>
      <p:sp>
        <p:nvSpPr>
          <p:cNvPr id="97284" name="Slide Number Placeholder 3"/>
          <p:cNvSpPr>
            <a:spLocks noGrp="1"/>
          </p:cNvSpPr>
          <p:nvPr>
            <p:ph type="sldNum" sz="quarter" idx="5"/>
          </p:nvPr>
        </p:nvSpPr>
        <p:spPr>
          <a:noFill/>
        </p:spPr>
        <p:txBody>
          <a:bodyPr/>
          <a:lstStyle/>
          <a:p>
            <a:fld id="{DB362401-98A9-4498-A6CE-042227C5D181}"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F25F2F67-C789-48F1-8216-6F99197869E8}" type="slidenum">
              <a:rPr lang="en-US" smtClean="0"/>
              <a:pPr/>
              <a:t>5</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dirty="0" smtClean="0"/>
              <a:t>Hiking and boating are about the only way to get around. Mostly that’s because of park policy, but the island’s topography is not wheel-friendly either.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pPr eaLnBrk="1" hangingPunct="1"/>
            <a:r>
              <a:rPr lang="en-US" dirty="0" smtClean="0"/>
              <a:t>Isle Royal’s uniquely elongated ridges are the product of mostly </a:t>
            </a:r>
            <a:r>
              <a:rPr lang="en-US" dirty="0" smtClean="0"/>
              <a:t>glacially-caused </a:t>
            </a:r>
            <a:r>
              <a:rPr lang="en-US" dirty="0" smtClean="0"/>
              <a:t>differential erosion of …</a:t>
            </a:r>
          </a:p>
        </p:txBody>
      </p:sp>
      <p:sp>
        <p:nvSpPr>
          <p:cNvPr id="99332" name="Slide Number Placeholder 3"/>
          <p:cNvSpPr>
            <a:spLocks noGrp="1"/>
          </p:cNvSpPr>
          <p:nvPr>
            <p:ph type="sldNum" sz="quarter" idx="5"/>
          </p:nvPr>
        </p:nvSpPr>
        <p:spPr>
          <a:noFill/>
        </p:spPr>
        <p:txBody>
          <a:bodyPr/>
          <a:lstStyle/>
          <a:p>
            <a:fld id="{91D13079-385C-4FB0-929A-0B7A7AB798A0}"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 a Proterozoic sequence of interbedded lava flows and associated sedimentary rocks. Ridges correspond to layers of particularly resistant basalt.</a:t>
            </a:r>
          </a:p>
        </p:txBody>
      </p:sp>
      <p:sp>
        <p:nvSpPr>
          <p:cNvPr id="100356" name="Slide Number Placeholder 3"/>
          <p:cNvSpPr>
            <a:spLocks noGrp="1"/>
          </p:cNvSpPr>
          <p:nvPr>
            <p:ph type="sldNum" sz="quarter" idx="5"/>
          </p:nvPr>
        </p:nvSpPr>
        <p:spPr>
          <a:noFill/>
        </p:spPr>
        <p:txBody>
          <a:bodyPr/>
          <a:lstStyle/>
          <a:p>
            <a:fld id="{4D5AC2F8-B7A9-467F-95CF-5E43916D6946}"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r>
              <a:rPr lang="en-US" dirty="0" smtClean="0"/>
              <a:t>Along the shorelines where wave erosion outpaces soil formation …</a:t>
            </a:r>
          </a:p>
        </p:txBody>
      </p:sp>
      <p:sp>
        <p:nvSpPr>
          <p:cNvPr id="101380" name="Slide Number Placeholder 3"/>
          <p:cNvSpPr>
            <a:spLocks noGrp="1"/>
          </p:cNvSpPr>
          <p:nvPr>
            <p:ph type="sldNum" sz="quarter" idx="5"/>
          </p:nvPr>
        </p:nvSpPr>
        <p:spPr>
          <a:noFill/>
        </p:spPr>
        <p:txBody>
          <a:bodyPr/>
          <a:lstStyle/>
          <a:p>
            <a:fld id="{629BF356-5CAA-4B12-A880-C162D8579C97}"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r>
              <a:rPr lang="en-US" dirty="0" smtClean="0"/>
              <a:t>… the black, fine-grained basalt is visible.</a:t>
            </a:r>
          </a:p>
        </p:txBody>
      </p:sp>
      <p:sp>
        <p:nvSpPr>
          <p:cNvPr id="102404" name="Slide Number Placeholder 3"/>
          <p:cNvSpPr>
            <a:spLocks noGrp="1"/>
          </p:cNvSpPr>
          <p:nvPr>
            <p:ph type="sldNum" sz="quarter" idx="5"/>
          </p:nvPr>
        </p:nvSpPr>
        <p:spPr>
          <a:noFill/>
        </p:spPr>
        <p:txBody>
          <a:bodyPr/>
          <a:lstStyle/>
          <a:p>
            <a:fld id="{BD470E1B-B254-4038-90EF-EF78F76B8554}"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55718E-75AA-45BE-8D25-F0C2B2CD764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7A9E3E-7DC4-4019-9CDC-919492A850E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7490E9-4249-4BD0-8689-CA8467FDB7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780D36-CFB2-4084-9C3A-5C776684534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3F6814-ACCB-4900-AA51-ECEAFCB53CC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298278-2079-463F-980B-92125CE6161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7E6CDBE-2DC9-422C-8B23-252BAB88E1F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262A94-D0D8-477E-9A7D-6937038475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1EADBA3-8EF0-44A6-AC53-F4414165ED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78F4E1-698D-4225-807C-0D020C9996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39EC28-9D66-4805-B7FE-FF439E628BD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a:defRPr/>
            </a:pPr>
            <a:fld id="{32C3E30A-EA53-4759-8FA3-3A3F89495C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great lakes"/>
          <p:cNvPicPr>
            <a:picLocks noChangeAspect="1" noChangeArrowheads="1"/>
          </p:cNvPicPr>
          <p:nvPr/>
        </p:nvPicPr>
        <p:blipFill>
          <a:blip r:embed="rId3"/>
          <a:srcRect/>
          <a:stretch>
            <a:fillRect/>
          </a:stretch>
        </p:blipFill>
        <p:spPr bwMode="auto">
          <a:xfrm>
            <a:off x="0" y="0"/>
            <a:ext cx="9144000" cy="7696200"/>
          </a:xfrm>
          <a:prstGeom prst="rect">
            <a:avLst/>
          </a:prstGeom>
          <a:noFill/>
          <a:ln w="9525">
            <a:noFill/>
            <a:miter lim="800000"/>
            <a:headEnd/>
            <a:tailEnd/>
          </a:ln>
        </p:spPr>
      </p:pic>
      <p:sp>
        <p:nvSpPr>
          <p:cNvPr id="2051" name="Text Box 4"/>
          <p:cNvSpPr txBox="1">
            <a:spLocks noChangeArrowheads="1"/>
          </p:cNvSpPr>
          <p:nvPr/>
        </p:nvSpPr>
        <p:spPr bwMode="auto">
          <a:xfrm>
            <a:off x="5029200" y="533400"/>
            <a:ext cx="3124200" cy="701675"/>
          </a:xfrm>
          <a:prstGeom prst="rect">
            <a:avLst/>
          </a:prstGeom>
          <a:noFill/>
          <a:ln w="9525">
            <a:noFill/>
            <a:miter lim="800000"/>
            <a:headEnd/>
            <a:tailEnd/>
          </a:ln>
        </p:spPr>
        <p:txBody>
          <a:bodyPr>
            <a:spAutoFit/>
          </a:bodyPr>
          <a:lstStyle/>
          <a:p>
            <a:pPr>
              <a:spcBef>
                <a:spcPct val="50000"/>
              </a:spcBef>
            </a:pPr>
            <a:r>
              <a:rPr lang="en-US" sz="4000">
                <a:solidFill>
                  <a:srgbClr val="FF0000"/>
                </a:solidFill>
              </a:rPr>
              <a:t>Isle Royale</a:t>
            </a:r>
          </a:p>
        </p:txBody>
      </p:sp>
      <p:sp>
        <p:nvSpPr>
          <p:cNvPr id="2052" name="Line 5"/>
          <p:cNvSpPr>
            <a:spLocks noChangeShapeType="1"/>
          </p:cNvSpPr>
          <p:nvPr/>
        </p:nvSpPr>
        <p:spPr bwMode="auto">
          <a:xfrm flipH="1">
            <a:off x="2514600" y="914400"/>
            <a:ext cx="2514600" cy="762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r0306"/>
          <p:cNvPicPr>
            <a:picLocks noChangeAspect="1" noChangeArrowheads="1"/>
          </p:cNvPicPr>
          <p:nvPr/>
        </p:nvPicPr>
        <p:blipFill>
          <a:blip r:embed="rId3"/>
          <a:srcRect/>
          <a:stretch>
            <a:fillRect/>
          </a:stretch>
        </p:blipFill>
        <p:spPr bwMode="auto">
          <a:xfrm>
            <a:off x="0" y="0"/>
            <a:ext cx="9144000" cy="6854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ahoehoe"/>
          <p:cNvPicPr>
            <a:picLocks noChangeAspect="1" noChangeArrowheads="1"/>
          </p:cNvPicPr>
          <p:nvPr/>
        </p:nvPicPr>
        <p:blipFill>
          <a:blip r:embed="rId3"/>
          <a:srcRect/>
          <a:stretch>
            <a:fillRect/>
          </a:stretch>
        </p:blipFill>
        <p:spPr bwMode="auto">
          <a:xfrm>
            <a:off x="0" y="0"/>
            <a:ext cx="9144000" cy="6811963"/>
          </a:xfrm>
          <a:prstGeom prst="rect">
            <a:avLst/>
          </a:prstGeom>
          <a:noFill/>
          <a:ln w="9525">
            <a:noFill/>
            <a:miter lim="800000"/>
            <a:headEnd/>
            <a:tailEnd/>
          </a:ln>
        </p:spPr>
      </p:pic>
      <p:sp>
        <p:nvSpPr>
          <p:cNvPr id="4" name="Right Arrow 3"/>
          <p:cNvSpPr/>
          <p:nvPr/>
        </p:nvSpPr>
        <p:spPr bwMode="auto">
          <a:xfrm rot="2366880">
            <a:off x="4060825" y="1870075"/>
            <a:ext cx="2546350" cy="812800"/>
          </a:xfrm>
          <a:prstGeom prst="rightArrow">
            <a:avLst/>
          </a:prstGeom>
          <a:solidFill>
            <a:schemeClr val="accent1">
              <a:alpha val="50000"/>
            </a:schemeClr>
          </a:solidFill>
          <a:ln w="9525" cap="flat" cmpd="sng" algn="ctr">
            <a:solidFill>
              <a:schemeClr val="tx1"/>
            </a:solidFill>
            <a:prstDash val="solid"/>
            <a:round/>
            <a:headEnd type="none" w="med" len="med"/>
            <a:tailEnd type="none" w="med" len="med"/>
          </a:ln>
          <a:effectLst/>
        </p:spPr>
        <p:txBody>
          <a:bodyPr/>
          <a:lstStyle/>
          <a:p>
            <a:pPr>
              <a:defRPr/>
            </a:pPr>
            <a:r>
              <a:rPr lang="en-US" sz="2400" dirty="0">
                <a:effectLst>
                  <a:outerShdw blurRad="38100" dist="38100" dir="2700000" algn="tl">
                    <a:srgbClr val="000000">
                      <a:alpha val="43137"/>
                    </a:srgbClr>
                  </a:outerShdw>
                </a:effectLst>
              </a:rPr>
              <a:t>Flow direction</a:t>
            </a:r>
          </a:p>
        </p:txBody>
      </p:sp>
      <p:sp>
        <p:nvSpPr>
          <p:cNvPr id="5" name="TextBox 4"/>
          <p:cNvSpPr txBox="1"/>
          <p:nvPr/>
        </p:nvSpPr>
        <p:spPr>
          <a:xfrm>
            <a:off x="6858000" y="152400"/>
            <a:ext cx="2286000" cy="584200"/>
          </a:xfrm>
          <a:prstGeom prst="rect">
            <a:avLst/>
          </a:prstGeom>
          <a:noFill/>
        </p:spPr>
        <p:txBody>
          <a:bodyPr>
            <a:spAutoFit/>
          </a:bodyPr>
          <a:lstStyle/>
          <a:p>
            <a:pPr algn="ctr">
              <a:defRPr/>
            </a:pPr>
            <a:r>
              <a:rPr lang="en-US" dirty="0">
                <a:effectLst>
                  <a:outerShdw blurRad="38100" dist="38100" dir="2700000" algn="tl">
                    <a:srgbClr val="000000">
                      <a:alpha val="43137"/>
                    </a:srgbClr>
                  </a:outerShdw>
                </a:effectLst>
              </a:rPr>
              <a:t>Pahoehoe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olumbas2"/>
          <p:cNvPicPr>
            <a:picLocks noChangeAspect="1" noChangeArrowheads="1"/>
          </p:cNvPicPr>
          <p:nvPr/>
        </p:nvPicPr>
        <p:blipFill>
          <a:blip r:embed="rId3"/>
          <a:srcRect/>
          <a:stretch>
            <a:fillRect/>
          </a:stretch>
        </p:blipFill>
        <p:spPr bwMode="auto">
          <a:xfrm>
            <a:off x="0" y="457200"/>
            <a:ext cx="9144000" cy="5989638"/>
          </a:xfrm>
          <a:prstGeom prst="rect">
            <a:avLst/>
          </a:prstGeom>
          <a:noFill/>
          <a:ln w="9525">
            <a:noFill/>
            <a:miter lim="800000"/>
            <a:headEnd/>
            <a:tailEnd/>
          </a:ln>
        </p:spPr>
      </p:pic>
      <p:sp>
        <p:nvSpPr>
          <p:cNvPr id="3" name="TextBox 2"/>
          <p:cNvSpPr txBox="1"/>
          <p:nvPr/>
        </p:nvSpPr>
        <p:spPr>
          <a:xfrm rot="3049505">
            <a:off x="3353594" y="3498056"/>
            <a:ext cx="4191000" cy="585788"/>
          </a:xfrm>
          <a:prstGeom prst="rect">
            <a:avLst/>
          </a:prstGeom>
          <a:noFill/>
        </p:spPr>
        <p:txBody>
          <a:bodyPr>
            <a:spAutoFit/>
          </a:bodyPr>
          <a:lstStyle/>
          <a:p>
            <a:pPr algn="ctr">
              <a:defRPr/>
            </a:pPr>
            <a:r>
              <a:rPr lang="en-US" dirty="0">
                <a:effectLst>
                  <a:outerShdw blurRad="38100" dist="38100" dir="2700000" algn="tl">
                    <a:srgbClr val="000000">
                      <a:alpha val="43137"/>
                    </a:srgbClr>
                  </a:outerShdw>
                </a:effectLst>
              </a:rPr>
              <a:t>Columnar basalt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AMYGD_BASALT_1_big"/>
          <p:cNvPicPr>
            <a:picLocks noChangeAspect="1" noChangeArrowheads="1"/>
          </p:cNvPicPr>
          <p:nvPr/>
        </p:nvPicPr>
        <p:blipFill>
          <a:blip r:embed="rId3"/>
          <a:srcRect/>
          <a:stretch>
            <a:fillRect/>
          </a:stretch>
        </p:blipFill>
        <p:spPr bwMode="auto">
          <a:xfrm>
            <a:off x="-304800" y="0"/>
            <a:ext cx="9906000" cy="6842125"/>
          </a:xfrm>
          <a:prstGeom prst="rect">
            <a:avLst/>
          </a:prstGeom>
          <a:noFill/>
          <a:ln w="9525">
            <a:noFill/>
            <a:miter lim="800000"/>
            <a:headEnd/>
            <a:tailEnd/>
          </a:ln>
        </p:spPr>
      </p:pic>
      <p:sp>
        <p:nvSpPr>
          <p:cNvPr id="112643" name="Text Box 3"/>
          <p:cNvSpPr txBox="1">
            <a:spLocks noChangeArrowheads="1"/>
          </p:cNvSpPr>
          <p:nvPr/>
        </p:nvSpPr>
        <p:spPr bwMode="auto">
          <a:xfrm>
            <a:off x="0" y="381000"/>
            <a:ext cx="2895600" cy="1066800"/>
          </a:xfrm>
          <a:prstGeom prst="rect">
            <a:avLst/>
          </a:prstGeom>
          <a:noFill/>
          <a:ln w="9525">
            <a:noFill/>
            <a:miter lim="800000"/>
            <a:headEnd/>
            <a:tailEnd/>
          </a:ln>
          <a:effectLst/>
        </p:spPr>
        <p:txBody>
          <a:bodyPr>
            <a:spAutoFit/>
          </a:bodyPr>
          <a:lstStyle/>
          <a:p>
            <a:pPr algn="ctr">
              <a:spcBef>
                <a:spcPct val="50000"/>
              </a:spcBef>
              <a:defRPr/>
            </a:pPr>
            <a:r>
              <a:rPr lang="en-US" dirty="0">
                <a:effectLst>
                  <a:outerShdw blurRad="38100" dist="38100" dir="2700000" algn="tl">
                    <a:srgbClr val="000000">
                      <a:alpha val="43137"/>
                    </a:srgbClr>
                  </a:outerShdw>
                </a:effectLst>
              </a:rPr>
              <a:t>Amygdaloidal Basalt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my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MYGD_BASALT_1A_big"/>
          <p:cNvPicPr>
            <a:picLocks noChangeAspect="1" noChangeArrowheads="1"/>
          </p:cNvPicPr>
          <p:nvPr/>
        </p:nvPicPr>
        <p:blipFill>
          <a:blip r:embed="rId3"/>
          <a:srcRect/>
          <a:stretch>
            <a:fillRect/>
          </a:stretch>
        </p:blipFill>
        <p:spPr bwMode="auto">
          <a:xfrm>
            <a:off x="0" y="0"/>
            <a:ext cx="9144000" cy="6864350"/>
          </a:xfrm>
          <a:prstGeom prst="rect">
            <a:avLst/>
          </a:prstGeom>
          <a:noFill/>
          <a:ln w="9525">
            <a:noFill/>
            <a:miter lim="800000"/>
            <a:headEnd/>
            <a:tailEnd/>
          </a:ln>
        </p:spPr>
      </p:pic>
      <p:sp>
        <p:nvSpPr>
          <p:cNvPr id="3" name="TextBox 2"/>
          <p:cNvSpPr txBox="1"/>
          <p:nvPr/>
        </p:nvSpPr>
        <p:spPr>
          <a:xfrm>
            <a:off x="3695700" y="4724400"/>
            <a:ext cx="1752600" cy="584200"/>
          </a:xfrm>
          <a:prstGeom prst="rect">
            <a:avLst/>
          </a:prstGeom>
          <a:noFill/>
        </p:spPr>
        <p:txBody>
          <a:bodyPr>
            <a:spAutoFit/>
          </a:bodyPr>
          <a:lstStyle/>
          <a:p>
            <a:pPr>
              <a:defRPr/>
            </a:pPr>
            <a:r>
              <a:rPr lang="en-US" dirty="0">
                <a:effectLst>
                  <a:outerShdw blurRad="38100" dist="38100" dir="2700000" algn="tl">
                    <a:srgbClr val="000000">
                      <a:alpha val="43137"/>
                    </a:srgbClr>
                  </a:outerShdw>
                </a:effectLst>
              </a:rPr>
              <a:t>zeolites</a:t>
            </a:r>
          </a:p>
        </p:txBody>
      </p:sp>
      <p:cxnSp>
        <p:nvCxnSpPr>
          <p:cNvPr id="5" name="Straight Arrow Connector 4"/>
          <p:cNvCxnSpPr/>
          <p:nvPr/>
        </p:nvCxnSpPr>
        <p:spPr bwMode="auto">
          <a:xfrm rot="16200000" flipV="1">
            <a:off x="4686300" y="4229100"/>
            <a:ext cx="1066800" cy="381000"/>
          </a:xfrm>
          <a:prstGeom prst="straightConnector1">
            <a:avLst/>
          </a:prstGeom>
          <a:solidFill>
            <a:schemeClr val="accent1"/>
          </a:solidFill>
          <a:ln w="50800" cap="flat" cmpd="sng" algn="ctr">
            <a:solidFill>
              <a:schemeClr val="bg1"/>
            </a:solidFill>
            <a:prstDash val="solid"/>
            <a:round/>
            <a:headEnd type="none" w="med" len="med"/>
            <a:tailEnd type="triangle" w="med" len="lg"/>
          </a:ln>
          <a:effectLst>
            <a:outerShdw blurRad="50800" dist="38100" dir="2700000" algn="tl" rotWithShape="0">
              <a:prstClr val="black">
                <a:alpha val="40000"/>
              </a:prstClr>
            </a:outerShdw>
          </a:effectLst>
        </p:spPr>
      </p:cxnSp>
      <p:cxnSp>
        <p:nvCxnSpPr>
          <p:cNvPr id="6" name="Straight Arrow Connector 5"/>
          <p:cNvCxnSpPr/>
          <p:nvPr/>
        </p:nvCxnSpPr>
        <p:spPr bwMode="auto">
          <a:xfrm>
            <a:off x="5410200" y="4953000"/>
            <a:ext cx="1524000" cy="762000"/>
          </a:xfrm>
          <a:prstGeom prst="straightConnector1">
            <a:avLst/>
          </a:prstGeom>
          <a:solidFill>
            <a:schemeClr val="accent1"/>
          </a:solidFill>
          <a:ln w="50800" cap="flat" cmpd="sng" algn="ctr">
            <a:solidFill>
              <a:schemeClr val="bg1"/>
            </a:solidFill>
            <a:prstDash val="solid"/>
            <a:round/>
            <a:headEnd type="none" w="med" len="med"/>
            <a:tailEnd type="triangle" w="med" len="lg"/>
          </a:ln>
          <a:effectLst>
            <a:outerShdw blurRad="50800" dist="38100" dir="2700000" algn="tl" rotWithShape="0">
              <a:prstClr val="black">
                <a:alpha val="40000"/>
              </a:prstClr>
            </a:outerShdw>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myg-isl"/>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homsonite-247"/>
          <p:cNvPicPr>
            <a:picLocks noChangeAspect="1" noChangeArrowheads="1"/>
          </p:cNvPicPr>
          <p:nvPr/>
        </p:nvPicPr>
        <p:blipFill>
          <a:blip r:embed="rId3"/>
          <a:srcRect/>
          <a:stretch>
            <a:fillRect/>
          </a:stretch>
        </p:blipFill>
        <p:spPr bwMode="auto">
          <a:xfrm>
            <a:off x="508000" y="0"/>
            <a:ext cx="8128000" cy="6096000"/>
          </a:xfrm>
          <a:prstGeom prst="rect">
            <a:avLst/>
          </a:prstGeom>
          <a:noFill/>
          <a:ln w="9525">
            <a:noFill/>
            <a:miter lim="800000"/>
            <a:headEnd/>
            <a:tailEnd/>
          </a:ln>
        </p:spPr>
      </p:pic>
      <p:sp>
        <p:nvSpPr>
          <p:cNvPr id="18435" name="Text Box 3"/>
          <p:cNvSpPr txBox="1">
            <a:spLocks noChangeArrowheads="1"/>
          </p:cNvSpPr>
          <p:nvPr/>
        </p:nvSpPr>
        <p:spPr bwMode="auto">
          <a:xfrm>
            <a:off x="1752600" y="990600"/>
            <a:ext cx="6019800" cy="579438"/>
          </a:xfrm>
          <a:prstGeom prst="rect">
            <a:avLst/>
          </a:prstGeom>
          <a:noFill/>
          <a:ln w="9525">
            <a:noFill/>
            <a:miter lim="800000"/>
            <a:headEnd/>
            <a:tailEnd/>
          </a:ln>
        </p:spPr>
        <p:txBody>
          <a:bodyPr>
            <a:spAutoFit/>
          </a:bodyPr>
          <a:lstStyle/>
          <a:p>
            <a:pPr>
              <a:spcBef>
                <a:spcPct val="50000"/>
              </a:spcBef>
            </a:pPr>
            <a:r>
              <a:rPr lang="en-US"/>
              <a:t>The zeolite “Thompsonite”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sle Royale 03NPS"/>
          <p:cNvPicPr>
            <a:picLocks noChangeAspect="1" noChangeArrowheads="1"/>
          </p:cNvPicPr>
          <p:nvPr/>
        </p:nvPicPr>
        <p:blipFill>
          <a:blip r:embed="rId3"/>
          <a:srcRect/>
          <a:stretch>
            <a:fillRect/>
          </a:stretch>
        </p:blipFill>
        <p:spPr bwMode="auto">
          <a:xfrm>
            <a:off x="0" y="417513"/>
            <a:ext cx="9144000" cy="6022975"/>
          </a:xfrm>
          <a:prstGeom prst="rect">
            <a:avLst/>
          </a:prstGeom>
          <a:noFill/>
          <a:ln w="9525">
            <a:noFill/>
            <a:miter lim="800000"/>
            <a:headEnd/>
            <a:tailEnd/>
          </a:ln>
        </p:spPr>
      </p:pic>
      <p:sp>
        <p:nvSpPr>
          <p:cNvPr id="20483" name="Text Box 3"/>
          <p:cNvSpPr txBox="1">
            <a:spLocks noChangeArrowheads="1"/>
          </p:cNvSpPr>
          <p:nvPr/>
        </p:nvSpPr>
        <p:spPr bwMode="auto">
          <a:xfrm>
            <a:off x="0" y="990600"/>
            <a:ext cx="9144000" cy="519113"/>
          </a:xfrm>
          <a:prstGeom prst="rect">
            <a:avLst/>
          </a:prstGeom>
          <a:noFill/>
          <a:ln w="9525">
            <a:noFill/>
            <a:miter lim="800000"/>
            <a:headEnd/>
            <a:tailEnd/>
          </a:ln>
        </p:spPr>
        <p:txBody>
          <a:bodyPr>
            <a:spAutoFit/>
          </a:bodyPr>
          <a:lstStyle/>
          <a:p>
            <a:pPr algn="ctr">
              <a:spcBef>
                <a:spcPct val="50000"/>
              </a:spcBef>
              <a:defRPr/>
            </a:pPr>
            <a:r>
              <a:rPr lang="en-US" sz="2800" dirty="0">
                <a:effectLst>
                  <a:outerShdw blurRad="38100" dist="38100" dir="2700000" algn="tl">
                    <a:srgbClr val="000000">
                      <a:alpha val="43137"/>
                    </a:srgbClr>
                  </a:outerShdw>
                </a:effectLst>
              </a:rPr>
              <a:t>Basalt + felsic intrusives = bimodal magmatism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sle Royale 02NPS"/>
          <p:cNvPicPr>
            <a:picLocks noChangeAspect="1" noChangeArrowheads="1"/>
          </p:cNvPicPr>
          <p:nvPr/>
        </p:nvPicPr>
        <p:blipFill>
          <a:blip r:embed="rId3"/>
          <a:srcRect/>
          <a:stretch>
            <a:fillRect/>
          </a:stretch>
        </p:blipFill>
        <p:spPr bwMode="auto">
          <a:xfrm>
            <a:off x="0" y="417513"/>
            <a:ext cx="9144000" cy="6022975"/>
          </a:xfrm>
          <a:prstGeom prst="rect">
            <a:avLst/>
          </a:prstGeom>
          <a:noFill/>
          <a:ln w="9525">
            <a:noFill/>
            <a:miter lim="800000"/>
            <a:headEnd/>
            <a:tailEnd/>
          </a:ln>
        </p:spPr>
      </p:pic>
      <p:sp>
        <p:nvSpPr>
          <p:cNvPr id="22531" name="Text Box 3"/>
          <p:cNvSpPr txBox="1">
            <a:spLocks noChangeArrowheads="1"/>
          </p:cNvSpPr>
          <p:nvPr/>
        </p:nvSpPr>
        <p:spPr bwMode="auto">
          <a:xfrm>
            <a:off x="152400" y="2886075"/>
            <a:ext cx="6477000" cy="579438"/>
          </a:xfrm>
          <a:prstGeom prst="rect">
            <a:avLst/>
          </a:prstGeom>
          <a:noFill/>
          <a:ln w="9525">
            <a:noFill/>
            <a:miter lim="800000"/>
            <a:headEnd/>
            <a:tailEnd/>
          </a:ln>
        </p:spPr>
        <p:txBody>
          <a:bodyPr>
            <a:spAutoFit/>
          </a:bodyPr>
          <a:lstStyle/>
          <a:p>
            <a:pPr>
              <a:spcBef>
                <a:spcPct val="50000"/>
              </a:spcBef>
              <a:defRPr/>
            </a:pPr>
            <a:r>
              <a:rPr lang="en-US" dirty="0">
                <a:effectLst>
                  <a:outerShdw blurRad="38100" dist="38100" dir="2700000" algn="tl">
                    <a:srgbClr val="000000">
                      <a:alpha val="43137"/>
                    </a:srgbClr>
                  </a:outerShdw>
                </a:effectLst>
              </a:rPr>
              <a:t>Copper Harbor Conglomerate</a:t>
            </a:r>
          </a:p>
        </p:txBody>
      </p:sp>
      <p:pic>
        <p:nvPicPr>
          <p:cNvPr id="20484" name="Picture 4" descr="QAF.tif"/>
          <p:cNvPicPr>
            <a:picLocks noChangeAspect="1"/>
          </p:cNvPicPr>
          <p:nvPr/>
        </p:nvPicPr>
        <p:blipFill>
          <a:blip r:embed="rId4"/>
          <a:srcRect/>
          <a:stretch>
            <a:fillRect/>
          </a:stretch>
        </p:blipFill>
        <p:spPr bwMode="auto">
          <a:xfrm>
            <a:off x="6705600" y="463550"/>
            <a:ext cx="2127250" cy="1706563"/>
          </a:xfrm>
          <a:prstGeom prst="rect">
            <a:avLst/>
          </a:prstGeom>
          <a:noFill/>
          <a:ln w="9525">
            <a:noFill/>
            <a:miter lim="800000"/>
            <a:headEnd/>
            <a:tailEnd/>
          </a:ln>
        </p:spPr>
      </p:pic>
      <p:sp>
        <p:nvSpPr>
          <p:cNvPr id="6" name="Freeform 5"/>
          <p:cNvSpPr/>
          <p:nvPr/>
        </p:nvSpPr>
        <p:spPr bwMode="auto">
          <a:xfrm>
            <a:off x="4225925" y="922338"/>
            <a:ext cx="3222625" cy="1028700"/>
          </a:xfrm>
          <a:custGeom>
            <a:avLst/>
            <a:gdLst>
              <a:gd name="connsiteX0" fmla="*/ 0 w 2765503"/>
              <a:gd name="connsiteY0" fmla="*/ 814039 h 814039"/>
              <a:gd name="connsiteX1" fmla="*/ 1115122 w 2765503"/>
              <a:gd name="connsiteY1" fmla="*/ 144966 h 814039"/>
              <a:gd name="connsiteX2" fmla="*/ 2765503 w 2765503"/>
              <a:gd name="connsiteY2" fmla="*/ 256478 h 814039"/>
              <a:gd name="connsiteX3" fmla="*/ 2765503 w 2765503"/>
              <a:gd name="connsiteY3" fmla="*/ 256478 h 814039"/>
              <a:gd name="connsiteX4" fmla="*/ 2765503 w 2765503"/>
              <a:gd name="connsiteY4" fmla="*/ 256478 h 814039"/>
              <a:gd name="connsiteX5" fmla="*/ 2364059 w 2765503"/>
              <a:gd name="connsiteY5" fmla="*/ 0 h 814039"/>
              <a:gd name="connsiteX0" fmla="*/ 0 w 2765503"/>
              <a:gd name="connsiteY0" fmla="*/ 762000 h 762000"/>
              <a:gd name="connsiteX1" fmla="*/ 1115122 w 2765503"/>
              <a:gd name="connsiteY1" fmla="*/ 92927 h 762000"/>
              <a:gd name="connsiteX2" fmla="*/ 2765503 w 2765503"/>
              <a:gd name="connsiteY2" fmla="*/ 204439 h 762000"/>
              <a:gd name="connsiteX3" fmla="*/ 2765503 w 2765503"/>
              <a:gd name="connsiteY3" fmla="*/ 204439 h 762000"/>
              <a:gd name="connsiteX4" fmla="*/ 2765503 w 2765503"/>
              <a:gd name="connsiteY4" fmla="*/ 204439 h 762000"/>
              <a:gd name="connsiteX0" fmla="*/ 0 w 2765503"/>
              <a:gd name="connsiteY0" fmla="*/ 827049 h 827049"/>
              <a:gd name="connsiteX1" fmla="*/ 1115122 w 2765503"/>
              <a:gd name="connsiteY1" fmla="*/ 157976 h 827049"/>
              <a:gd name="connsiteX2" fmla="*/ 2765503 w 2765503"/>
              <a:gd name="connsiteY2" fmla="*/ 269488 h 827049"/>
              <a:gd name="connsiteX3" fmla="*/ 2765503 w 2765503"/>
              <a:gd name="connsiteY3" fmla="*/ 269488 h 827049"/>
              <a:gd name="connsiteX4" fmla="*/ 2765503 w 2765503"/>
              <a:gd name="connsiteY4" fmla="*/ 269488 h 827049"/>
              <a:gd name="connsiteX0" fmla="*/ 0 w 2765503"/>
              <a:gd name="connsiteY0" fmla="*/ 827049 h 1055649"/>
              <a:gd name="connsiteX1" fmla="*/ 0 w 2765503"/>
              <a:gd name="connsiteY1" fmla="*/ 1055649 h 1055649"/>
              <a:gd name="connsiteX2" fmla="*/ 1115122 w 2765503"/>
              <a:gd name="connsiteY2" fmla="*/ 157976 h 1055649"/>
              <a:gd name="connsiteX3" fmla="*/ 2765503 w 2765503"/>
              <a:gd name="connsiteY3" fmla="*/ 269488 h 1055649"/>
              <a:gd name="connsiteX4" fmla="*/ 2765503 w 2765503"/>
              <a:gd name="connsiteY4" fmla="*/ 269488 h 1055649"/>
              <a:gd name="connsiteX5" fmla="*/ 2765503 w 2765503"/>
              <a:gd name="connsiteY5" fmla="*/ 269488 h 1055649"/>
              <a:gd name="connsiteX0" fmla="*/ 0 w 2765503"/>
              <a:gd name="connsiteY0" fmla="*/ 1055649 h 1055649"/>
              <a:gd name="connsiteX1" fmla="*/ 1115122 w 2765503"/>
              <a:gd name="connsiteY1" fmla="*/ 157976 h 1055649"/>
              <a:gd name="connsiteX2" fmla="*/ 2765503 w 2765503"/>
              <a:gd name="connsiteY2" fmla="*/ 269488 h 1055649"/>
              <a:gd name="connsiteX3" fmla="*/ 2765503 w 2765503"/>
              <a:gd name="connsiteY3" fmla="*/ 269488 h 1055649"/>
              <a:gd name="connsiteX4" fmla="*/ 2765503 w 2765503"/>
              <a:gd name="connsiteY4" fmla="*/ 269488 h 1055649"/>
              <a:gd name="connsiteX0" fmla="*/ 0 w 3222703"/>
              <a:gd name="connsiteY0" fmla="*/ 1055649 h 1055649"/>
              <a:gd name="connsiteX1" fmla="*/ 1572322 w 3222703"/>
              <a:gd name="connsiteY1" fmla="*/ 157976 h 1055649"/>
              <a:gd name="connsiteX2" fmla="*/ 3222703 w 3222703"/>
              <a:gd name="connsiteY2" fmla="*/ 269488 h 1055649"/>
              <a:gd name="connsiteX3" fmla="*/ 3222703 w 3222703"/>
              <a:gd name="connsiteY3" fmla="*/ 269488 h 1055649"/>
              <a:gd name="connsiteX4" fmla="*/ 3222703 w 3222703"/>
              <a:gd name="connsiteY4" fmla="*/ 269488 h 1055649"/>
              <a:gd name="connsiteX0" fmla="*/ 0 w 3222703"/>
              <a:gd name="connsiteY0" fmla="*/ 1055649 h 1055649"/>
              <a:gd name="connsiteX1" fmla="*/ 1572322 w 3222703"/>
              <a:gd name="connsiteY1" fmla="*/ 157976 h 1055649"/>
              <a:gd name="connsiteX2" fmla="*/ 3222703 w 3222703"/>
              <a:gd name="connsiteY2" fmla="*/ 269488 h 1055649"/>
              <a:gd name="connsiteX3" fmla="*/ 3222703 w 3222703"/>
              <a:gd name="connsiteY3" fmla="*/ 269488 h 1055649"/>
              <a:gd name="connsiteX4" fmla="*/ 3222703 w 3222703"/>
              <a:gd name="connsiteY4" fmla="*/ 269488 h 1055649"/>
              <a:gd name="connsiteX0" fmla="*/ 0 w 3222703"/>
              <a:gd name="connsiteY0" fmla="*/ 1055649 h 1055649"/>
              <a:gd name="connsiteX1" fmla="*/ 1572322 w 3222703"/>
              <a:gd name="connsiteY1" fmla="*/ 157976 h 1055649"/>
              <a:gd name="connsiteX2" fmla="*/ 3222703 w 3222703"/>
              <a:gd name="connsiteY2" fmla="*/ 269488 h 1055649"/>
              <a:gd name="connsiteX3" fmla="*/ 3222703 w 3222703"/>
              <a:gd name="connsiteY3" fmla="*/ 269488 h 1055649"/>
              <a:gd name="connsiteX4" fmla="*/ 3222703 w 3222703"/>
              <a:gd name="connsiteY4" fmla="*/ 269488 h 1055649"/>
              <a:gd name="connsiteX0" fmla="*/ 0 w 3222703"/>
              <a:gd name="connsiteY0" fmla="*/ 1055649 h 1055649"/>
              <a:gd name="connsiteX1" fmla="*/ 1572322 w 3222703"/>
              <a:gd name="connsiteY1" fmla="*/ 157976 h 1055649"/>
              <a:gd name="connsiteX2" fmla="*/ 3222703 w 3222703"/>
              <a:gd name="connsiteY2" fmla="*/ 269488 h 1055649"/>
              <a:gd name="connsiteX3" fmla="*/ 3222703 w 3222703"/>
              <a:gd name="connsiteY3" fmla="*/ 269488 h 1055649"/>
              <a:gd name="connsiteX4" fmla="*/ 3222703 w 3222703"/>
              <a:gd name="connsiteY4" fmla="*/ 269488 h 1055649"/>
              <a:gd name="connsiteX0" fmla="*/ 0 w 3222703"/>
              <a:gd name="connsiteY0" fmla="*/ 1055649 h 1055649"/>
              <a:gd name="connsiteX1" fmla="*/ 1572322 w 3222703"/>
              <a:gd name="connsiteY1" fmla="*/ 157976 h 1055649"/>
              <a:gd name="connsiteX2" fmla="*/ 3222703 w 3222703"/>
              <a:gd name="connsiteY2" fmla="*/ 269488 h 1055649"/>
              <a:gd name="connsiteX3" fmla="*/ 3222703 w 3222703"/>
              <a:gd name="connsiteY3" fmla="*/ 269488 h 1055649"/>
              <a:gd name="connsiteX4" fmla="*/ 3222703 w 3222703"/>
              <a:gd name="connsiteY4" fmla="*/ 269488 h 1055649"/>
              <a:gd name="connsiteX0" fmla="*/ 0 w 3337932"/>
              <a:gd name="connsiteY0" fmla="*/ 1055649 h 1055649"/>
              <a:gd name="connsiteX1" fmla="*/ 1572322 w 3337932"/>
              <a:gd name="connsiteY1" fmla="*/ 157976 h 1055649"/>
              <a:gd name="connsiteX2" fmla="*/ 3222703 w 3337932"/>
              <a:gd name="connsiteY2" fmla="*/ 269488 h 1055649"/>
              <a:gd name="connsiteX3" fmla="*/ 3222703 w 3337932"/>
              <a:gd name="connsiteY3" fmla="*/ 269488 h 1055649"/>
              <a:gd name="connsiteX4" fmla="*/ 3222703 w 3337932"/>
              <a:gd name="connsiteY4" fmla="*/ 269488 h 1055649"/>
              <a:gd name="connsiteX0" fmla="*/ 0 w 3337932"/>
              <a:gd name="connsiteY0" fmla="*/ 1055649 h 1055649"/>
              <a:gd name="connsiteX1" fmla="*/ 1572322 w 3337932"/>
              <a:gd name="connsiteY1" fmla="*/ 157976 h 1055649"/>
              <a:gd name="connsiteX2" fmla="*/ 3222703 w 3337932"/>
              <a:gd name="connsiteY2" fmla="*/ 269488 h 1055649"/>
              <a:gd name="connsiteX3" fmla="*/ 3222703 w 3337932"/>
              <a:gd name="connsiteY3" fmla="*/ 269488 h 1055649"/>
              <a:gd name="connsiteX4" fmla="*/ 3222703 w 3337932"/>
              <a:gd name="connsiteY4" fmla="*/ 269488 h 1055649"/>
              <a:gd name="connsiteX0" fmla="*/ 0 w 3222703"/>
              <a:gd name="connsiteY0" fmla="*/ 1028700 h 1028700"/>
              <a:gd name="connsiteX1" fmla="*/ 1572322 w 3222703"/>
              <a:gd name="connsiteY1" fmla="*/ 131027 h 1028700"/>
              <a:gd name="connsiteX2" fmla="*/ 3222703 w 3222703"/>
              <a:gd name="connsiteY2" fmla="*/ 242539 h 1028700"/>
              <a:gd name="connsiteX3" fmla="*/ 3222703 w 3222703"/>
              <a:gd name="connsiteY3" fmla="*/ 242539 h 1028700"/>
              <a:gd name="connsiteX0" fmla="*/ 0 w 3222703"/>
              <a:gd name="connsiteY0" fmla="*/ 1028700 h 1028700"/>
              <a:gd name="connsiteX1" fmla="*/ 1572322 w 3222703"/>
              <a:gd name="connsiteY1" fmla="*/ 131027 h 1028700"/>
              <a:gd name="connsiteX2" fmla="*/ 3222703 w 3222703"/>
              <a:gd name="connsiteY2" fmla="*/ 242539 h 1028700"/>
              <a:gd name="connsiteX3" fmla="*/ 3222703 w 3222703"/>
              <a:gd name="connsiteY3" fmla="*/ 242539 h 1028700"/>
              <a:gd name="connsiteX0" fmla="*/ 0 w 3222703"/>
              <a:gd name="connsiteY0" fmla="*/ 1028700 h 1028700"/>
              <a:gd name="connsiteX1" fmla="*/ 1572322 w 3222703"/>
              <a:gd name="connsiteY1" fmla="*/ 131027 h 1028700"/>
              <a:gd name="connsiteX2" fmla="*/ 3222703 w 3222703"/>
              <a:gd name="connsiteY2" fmla="*/ 242539 h 1028700"/>
              <a:gd name="connsiteX3" fmla="*/ 3222703 w 3222703"/>
              <a:gd name="connsiteY3" fmla="*/ 242539 h 1028700"/>
              <a:gd name="connsiteX0" fmla="*/ 0 w 3222703"/>
              <a:gd name="connsiteY0" fmla="*/ 1028700 h 1028700"/>
              <a:gd name="connsiteX1" fmla="*/ 1572322 w 3222703"/>
              <a:gd name="connsiteY1" fmla="*/ 131027 h 1028700"/>
              <a:gd name="connsiteX2" fmla="*/ 3222703 w 3222703"/>
              <a:gd name="connsiteY2" fmla="*/ 242539 h 1028700"/>
              <a:gd name="connsiteX3" fmla="*/ 3222703 w 3222703"/>
              <a:gd name="connsiteY3" fmla="*/ 242539 h 1028700"/>
            </a:gdLst>
            <a:ahLst/>
            <a:cxnLst>
              <a:cxn ang="0">
                <a:pos x="connsiteX0" y="connsiteY0"/>
              </a:cxn>
              <a:cxn ang="0">
                <a:pos x="connsiteX1" y="connsiteY1"/>
              </a:cxn>
              <a:cxn ang="0">
                <a:pos x="connsiteX2" y="connsiteY2"/>
              </a:cxn>
              <a:cxn ang="0">
                <a:pos x="connsiteX3" y="connsiteY3"/>
              </a:cxn>
            </a:cxnLst>
            <a:rect l="l" t="t" r="r" b="b"/>
            <a:pathLst>
              <a:path w="3222703" h="1028700">
                <a:moveTo>
                  <a:pt x="0" y="1028700"/>
                </a:moveTo>
                <a:cubicBezTo>
                  <a:pt x="494371" y="523178"/>
                  <a:pt x="873512" y="275993"/>
                  <a:pt x="1572322" y="131027"/>
                </a:cubicBezTo>
                <a:cubicBezTo>
                  <a:pt x="2109439" y="0"/>
                  <a:pt x="2542479" y="64120"/>
                  <a:pt x="3222703" y="242539"/>
                </a:cubicBezTo>
                <a:lnTo>
                  <a:pt x="3222703" y="242539"/>
                </a:lnTo>
              </a:path>
            </a:pathLst>
          </a:custGeom>
          <a:noFill/>
          <a:ln w="50800" cap="flat" cmpd="sng" algn="ctr">
            <a:solidFill>
              <a:srgbClr val="FF0000"/>
            </a:solidFill>
            <a:prstDash val="solid"/>
            <a:round/>
            <a:headEnd type="none" w="med" len="med"/>
            <a:tailEnd type="triangle" w="med" len="lg"/>
          </a:ln>
          <a:effectLst>
            <a:outerShdw blurRad="50800" dist="38100" dir="2700000" algn="tl" rotWithShape="0">
              <a:prstClr val="black">
                <a:alpha val="40000"/>
              </a:prstClr>
            </a:outerShdw>
          </a:effectLst>
        </p:spPr>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eweenaw%20sign"/>
          <p:cNvPicPr>
            <a:picLocks noChangeAspect="1" noChangeArrowheads="1"/>
          </p:cNvPicPr>
          <p:nvPr/>
        </p:nvPicPr>
        <p:blipFill>
          <a:blip r:embed="rId3"/>
          <a:srcRect/>
          <a:stretch>
            <a:fillRect/>
          </a:stretch>
        </p:blipFill>
        <p:spPr bwMode="auto">
          <a:xfrm>
            <a:off x="0" y="609600"/>
            <a:ext cx="9144000" cy="562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DCP_0046_JPG"/>
          <p:cNvPicPr>
            <a:picLocks noChangeAspect="1" noChangeArrowheads="1"/>
          </p:cNvPicPr>
          <p:nvPr/>
        </p:nvPicPr>
        <p:blipFill>
          <a:blip r:embed="rId3"/>
          <a:srcRect/>
          <a:stretch>
            <a:fillRect/>
          </a:stretch>
        </p:blipFill>
        <p:spPr bwMode="auto">
          <a:xfrm>
            <a:off x="-304800" y="0"/>
            <a:ext cx="10210800" cy="6807200"/>
          </a:xfrm>
          <a:prstGeom prst="rect">
            <a:avLst/>
          </a:prstGeom>
          <a:noFill/>
          <a:ln w="9525">
            <a:noFill/>
            <a:miter lim="800000"/>
            <a:headEnd/>
            <a:tailEnd/>
          </a:ln>
        </p:spPr>
      </p:pic>
      <p:sp>
        <p:nvSpPr>
          <p:cNvPr id="5" name="Right Arrow 4"/>
          <p:cNvSpPr/>
          <p:nvPr/>
        </p:nvSpPr>
        <p:spPr bwMode="auto">
          <a:xfrm rot="9703633" flipV="1">
            <a:off x="2662238" y="528638"/>
            <a:ext cx="2533650" cy="801687"/>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a:lstStyle/>
          <a:p>
            <a:pPr>
              <a:defRPr/>
            </a:pPr>
            <a:r>
              <a:rPr lang="en-US" sz="2000" dirty="0">
                <a:effectLst>
                  <a:outerShdw blurRad="38100" dist="38100" dir="2700000" algn="tl">
                    <a:srgbClr val="000000">
                      <a:alpha val="43137"/>
                    </a:srgbClr>
                  </a:outerShdw>
                </a:effectLst>
              </a:rPr>
              <a:t>SE Dip direction</a:t>
            </a:r>
          </a:p>
        </p:txBody>
      </p:sp>
      <p:sp>
        <p:nvSpPr>
          <p:cNvPr id="6" name="TextBox 5"/>
          <p:cNvSpPr txBox="1"/>
          <p:nvPr/>
        </p:nvSpPr>
        <p:spPr>
          <a:xfrm>
            <a:off x="-419100" y="0"/>
            <a:ext cx="838200" cy="584200"/>
          </a:xfrm>
          <a:prstGeom prst="rect">
            <a:avLst/>
          </a:prstGeom>
          <a:noFill/>
        </p:spPr>
        <p:txBody>
          <a:bodyPr>
            <a:spAutoFit/>
          </a:bodyPr>
          <a:lstStyle/>
          <a:p>
            <a:pPr algn="ctr">
              <a:defRPr/>
            </a:pPr>
            <a:r>
              <a:rPr lang="en-US" dirty="0">
                <a:effectLst>
                  <a:outerShdw blurRad="38100" dist="38100" dir="2700000" algn="tl">
                    <a:srgbClr val="000000">
                      <a:alpha val="43137"/>
                    </a:srgbClr>
                  </a:outerShdw>
                </a:effectLst>
              </a:rPr>
              <a:t>SE</a:t>
            </a:r>
          </a:p>
        </p:txBody>
      </p:sp>
      <p:sp>
        <p:nvSpPr>
          <p:cNvPr id="7" name="TextBox 6"/>
          <p:cNvSpPr txBox="1"/>
          <p:nvPr/>
        </p:nvSpPr>
        <p:spPr>
          <a:xfrm>
            <a:off x="8915400" y="0"/>
            <a:ext cx="914400" cy="584200"/>
          </a:xfrm>
          <a:prstGeom prst="rect">
            <a:avLst/>
          </a:prstGeom>
          <a:noFill/>
        </p:spPr>
        <p:txBody>
          <a:bodyPr>
            <a:spAutoFit/>
          </a:bodyPr>
          <a:lstStyle/>
          <a:p>
            <a:pPr algn="ctr">
              <a:defRPr/>
            </a:pPr>
            <a:r>
              <a:rPr lang="en-US" dirty="0">
                <a:effectLst>
                  <a:outerShdw blurRad="38100" dist="38100" dir="2700000" algn="tl">
                    <a:srgbClr val="000000">
                      <a:alpha val="43137"/>
                    </a:srgbClr>
                  </a:outerShdw>
                </a:effectLst>
              </a:rPr>
              <a:t>NW</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sle Royale geologic map NPS"/>
          <p:cNvPicPr>
            <a:picLocks noChangeAspect="1" noChangeArrowheads="1"/>
          </p:cNvPicPr>
          <p:nvPr/>
        </p:nvPicPr>
        <p:blipFill>
          <a:blip r:embed="rId3"/>
          <a:srcRect/>
          <a:stretch>
            <a:fillRect/>
          </a:stretch>
        </p:blipFill>
        <p:spPr bwMode="auto">
          <a:xfrm>
            <a:off x="0" y="457200"/>
            <a:ext cx="9144000" cy="6057900"/>
          </a:xfrm>
          <a:prstGeom prst="rect">
            <a:avLst/>
          </a:prstGeom>
          <a:noFill/>
          <a:ln w="9525">
            <a:noFill/>
            <a:miter lim="800000"/>
            <a:headEnd/>
            <a:tailEnd/>
          </a:ln>
        </p:spPr>
      </p:pic>
      <p:sp>
        <p:nvSpPr>
          <p:cNvPr id="3" name="Right Arrow 2"/>
          <p:cNvSpPr/>
          <p:nvPr/>
        </p:nvSpPr>
        <p:spPr bwMode="auto">
          <a:xfrm rot="3482692">
            <a:off x="6571456" y="3609182"/>
            <a:ext cx="2027237" cy="83820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a:lstStyle/>
          <a:p>
            <a:pPr>
              <a:defRPr/>
            </a:pPr>
            <a:r>
              <a:rPr lang="en-US" sz="2000" dirty="0">
                <a:effectLst>
                  <a:outerShdw blurRad="38100" dist="38100" dir="2700000" algn="tl">
                    <a:srgbClr val="000000">
                      <a:alpha val="43137"/>
                    </a:srgbClr>
                  </a:outerShdw>
                </a:effectLst>
              </a:rPr>
              <a:t>Dip direction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5" descr="http://upload.wikimedia.org/wikipedia/commons/4/44/Lake_Superior_NASA.jpg"/>
          <p:cNvPicPr>
            <a:picLocks noChangeAspect="1" noChangeArrowheads="1"/>
          </p:cNvPicPr>
          <p:nvPr/>
        </p:nvPicPr>
        <p:blipFill>
          <a:blip r:embed="rId3"/>
          <a:srcRect/>
          <a:stretch>
            <a:fillRect/>
          </a:stretch>
        </p:blipFill>
        <p:spPr bwMode="auto">
          <a:xfrm>
            <a:off x="-152400" y="1066800"/>
            <a:ext cx="9842500" cy="5029200"/>
          </a:xfrm>
          <a:prstGeom prst="rect">
            <a:avLst/>
          </a:prstGeom>
          <a:noFill/>
          <a:ln w="9525">
            <a:noFill/>
            <a:miter lim="800000"/>
            <a:headEnd/>
            <a:tailEnd/>
          </a:ln>
        </p:spPr>
      </p:pic>
      <p:sp>
        <p:nvSpPr>
          <p:cNvPr id="23555" name="TextBox 4"/>
          <p:cNvSpPr txBox="1">
            <a:spLocks noChangeArrowheads="1"/>
          </p:cNvSpPr>
          <p:nvPr/>
        </p:nvSpPr>
        <p:spPr bwMode="auto">
          <a:xfrm>
            <a:off x="4572000" y="3962400"/>
            <a:ext cx="2743200" cy="954088"/>
          </a:xfrm>
          <a:prstGeom prst="rect">
            <a:avLst/>
          </a:prstGeom>
          <a:noFill/>
          <a:ln w="9525">
            <a:noFill/>
            <a:miter lim="800000"/>
            <a:headEnd/>
            <a:tailEnd/>
          </a:ln>
        </p:spPr>
        <p:txBody>
          <a:bodyPr>
            <a:spAutoFit/>
          </a:bodyPr>
          <a:lstStyle/>
          <a:p>
            <a:pPr algn="ctr"/>
            <a:r>
              <a:rPr lang="en-US" sz="2800"/>
              <a:t>Keweenaw Peninsula</a:t>
            </a:r>
          </a:p>
        </p:txBody>
      </p:sp>
      <p:sp>
        <p:nvSpPr>
          <p:cNvPr id="6" name="Right Arrow 5"/>
          <p:cNvSpPr/>
          <p:nvPr/>
        </p:nvSpPr>
        <p:spPr bwMode="auto">
          <a:xfrm rot="3684331">
            <a:off x="3749675" y="2987675"/>
            <a:ext cx="762000" cy="76200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a:lstStyle/>
          <a:p>
            <a:pPr>
              <a:defRPr/>
            </a:pPr>
            <a:r>
              <a:rPr lang="en-US" sz="2000" dirty="0">
                <a:effectLst>
                  <a:outerShdw blurRad="38100" dist="38100" dir="2700000" algn="tl">
                    <a:srgbClr val="000000">
                      <a:alpha val="43137"/>
                    </a:srgbClr>
                  </a:outerShdw>
                </a:effectLst>
              </a:rPr>
              <a:t>dip</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srcRect/>
          <a:stretch>
            <a:fillRect/>
          </a:stretch>
        </p:blipFill>
        <p:spPr bwMode="auto">
          <a:xfrm>
            <a:off x="642938" y="0"/>
            <a:ext cx="7858125" cy="6858000"/>
          </a:xfrm>
          <a:prstGeom prst="rect">
            <a:avLst/>
          </a:prstGeom>
          <a:noFill/>
          <a:ln w="9525">
            <a:noFill/>
            <a:miter lim="800000"/>
            <a:headEnd/>
            <a:tailEnd/>
          </a:ln>
        </p:spPr>
      </p:pic>
      <p:sp>
        <p:nvSpPr>
          <p:cNvPr id="6" name="TextBox 5"/>
          <p:cNvSpPr txBox="1"/>
          <p:nvPr/>
        </p:nvSpPr>
        <p:spPr>
          <a:xfrm rot="20179866">
            <a:off x="2024063" y="733425"/>
            <a:ext cx="4495800" cy="400050"/>
          </a:xfrm>
          <a:prstGeom prst="rect">
            <a:avLst/>
          </a:prstGeom>
          <a:noFill/>
        </p:spPr>
        <p:txBody>
          <a:bodyPr>
            <a:spAutoFit/>
          </a:bodyPr>
          <a:lstStyle/>
          <a:p>
            <a:pPr>
              <a:defRPr/>
            </a:pPr>
            <a:r>
              <a:rPr lang="en-US" sz="2000" dirty="0">
                <a:effectLst>
                  <a:outerShdw blurRad="38100" dist="38100" dir="2700000" algn="tl">
                    <a:srgbClr val="000000">
                      <a:alpha val="43137"/>
                    </a:srgbClr>
                  </a:outerShdw>
                </a:effectLst>
              </a:rPr>
              <a:t>Copper Harbor Conglomerate</a:t>
            </a:r>
          </a:p>
        </p:txBody>
      </p:sp>
      <p:sp>
        <p:nvSpPr>
          <p:cNvPr id="7" name="TextBox 6"/>
          <p:cNvSpPr txBox="1"/>
          <p:nvPr/>
        </p:nvSpPr>
        <p:spPr>
          <a:xfrm rot="20165137">
            <a:off x="3168650" y="1157288"/>
            <a:ext cx="3352800" cy="400050"/>
          </a:xfrm>
          <a:prstGeom prst="rect">
            <a:avLst/>
          </a:prstGeom>
          <a:noFill/>
        </p:spPr>
        <p:txBody>
          <a:bodyPr>
            <a:spAutoFit/>
          </a:bodyPr>
          <a:lstStyle/>
          <a:p>
            <a:pPr algn="ctr">
              <a:defRPr/>
            </a:pPr>
            <a:r>
              <a:rPr lang="en-US" sz="2000" dirty="0">
                <a:effectLst>
                  <a:outerShdw blurRad="38100" dist="38100" dir="2700000" algn="tl">
                    <a:srgbClr val="000000">
                      <a:alpha val="43137"/>
                    </a:srgbClr>
                  </a:outerShdw>
                </a:effectLst>
              </a:rPr>
              <a:t>Portage Lake Volcanics</a:t>
            </a:r>
          </a:p>
        </p:txBody>
      </p:sp>
      <p:sp>
        <p:nvSpPr>
          <p:cNvPr id="9" name="Left Arrow 8"/>
          <p:cNvSpPr/>
          <p:nvPr/>
        </p:nvSpPr>
        <p:spPr bwMode="auto">
          <a:xfrm rot="3975226">
            <a:off x="3330575" y="79375"/>
            <a:ext cx="838200" cy="762000"/>
          </a:xfrm>
          <a:prstGeom prst="leftArrow">
            <a:avLst/>
          </a:prstGeom>
          <a:solidFill>
            <a:srgbClr val="00B050"/>
          </a:solidFill>
          <a:ln w="9525" cap="flat" cmpd="sng" algn="ctr">
            <a:solidFill>
              <a:schemeClr val="tx1"/>
            </a:solidFill>
            <a:prstDash val="solid"/>
            <a:round/>
            <a:headEnd type="none" w="med" len="med"/>
            <a:tailEnd type="none" w="med" len="med"/>
          </a:ln>
          <a:effectLst/>
        </p:spPr>
        <p:txBody>
          <a:bodyPr/>
          <a:lstStyle/>
          <a:p>
            <a:pPr>
              <a:defRPr/>
            </a:pPr>
            <a:r>
              <a:rPr lang="en-US" sz="2000" dirty="0">
                <a:effectLst>
                  <a:outerShdw blurRad="38100" dist="38100" dir="2700000" algn="tl">
                    <a:srgbClr val="000000">
                      <a:alpha val="43137"/>
                    </a:srgbClr>
                  </a:outerShdw>
                </a:effectLst>
              </a:rPr>
              <a:t>dip</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sle Royale 01NPS"/>
          <p:cNvPicPr>
            <a:picLocks noChangeAspect="1" noChangeArrowheads="1"/>
          </p:cNvPicPr>
          <p:nvPr/>
        </p:nvPicPr>
        <p:blipFill>
          <a:blip r:embed="rId3"/>
          <a:srcRect/>
          <a:stretch>
            <a:fillRect/>
          </a:stretch>
        </p:blipFill>
        <p:spPr bwMode="auto">
          <a:xfrm>
            <a:off x="0" y="381000"/>
            <a:ext cx="9144000" cy="6067425"/>
          </a:xfrm>
          <a:prstGeom prst="rect">
            <a:avLst/>
          </a:prstGeom>
          <a:noFill/>
          <a:ln w="9525">
            <a:noFill/>
            <a:miter lim="800000"/>
            <a:headEnd/>
            <a:tailEnd/>
          </a:ln>
        </p:spPr>
      </p:pic>
      <p:sp>
        <p:nvSpPr>
          <p:cNvPr id="3" name="Left Arrow 2"/>
          <p:cNvSpPr/>
          <p:nvPr/>
        </p:nvSpPr>
        <p:spPr bwMode="auto">
          <a:xfrm rot="16812718">
            <a:off x="2773363" y="3465513"/>
            <a:ext cx="1949450" cy="762000"/>
          </a:xfrm>
          <a:prstGeom prst="leftArrow">
            <a:avLst/>
          </a:prstGeom>
          <a:solidFill>
            <a:srgbClr val="00B050"/>
          </a:solidFill>
          <a:ln w="9525" cap="flat" cmpd="sng" algn="ctr">
            <a:solidFill>
              <a:schemeClr val="tx1"/>
            </a:solidFill>
            <a:prstDash val="solid"/>
            <a:round/>
            <a:headEnd type="none" w="med" len="med"/>
            <a:tailEnd type="none" w="med" len="med"/>
          </a:ln>
          <a:effectLst/>
        </p:spPr>
        <p:txBody>
          <a:bodyPr/>
          <a:lstStyle/>
          <a:p>
            <a:pPr>
              <a:defRPr/>
            </a:pPr>
            <a:r>
              <a:rPr lang="en-US" sz="2000" dirty="0">
                <a:effectLst>
                  <a:outerShdw blurRad="38100" dist="38100" dir="2700000" algn="tl">
                    <a:srgbClr val="000000">
                      <a:alpha val="43137"/>
                    </a:srgbClr>
                  </a:outerShdw>
                </a:effectLst>
              </a:rPr>
              <a:t>Dip direction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2" descr="Lake Superior Basin"/>
          <p:cNvPicPr>
            <a:picLocks noChangeAspect="1" noChangeArrowheads="1"/>
          </p:cNvPicPr>
          <p:nvPr/>
        </p:nvPicPr>
        <p:blipFill>
          <a:blip r:embed="rId3"/>
          <a:srcRect/>
          <a:stretch>
            <a:fillRect/>
          </a:stretch>
        </p:blipFill>
        <p:spPr bwMode="auto">
          <a:xfrm>
            <a:off x="342900" y="1562100"/>
            <a:ext cx="84582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133600" y="1066800"/>
            <a:ext cx="4876800" cy="584200"/>
          </a:xfrm>
          <a:prstGeom prst="rect">
            <a:avLst/>
          </a:prstGeom>
          <a:noFill/>
        </p:spPr>
        <p:txBody>
          <a:bodyPr>
            <a:spAutoFit/>
          </a:bodyPr>
          <a:lstStyle/>
          <a:p>
            <a:pPr algn="ctr">
              <a:defRPr/>
            </a:pPr>
            <a:r>
              <a:rPr lang="en-US" dirty="0">
                <a:solidFill>
                  <a:schemeClr val="tx1"/>
                </a:solidFill>
                <a:effectLst>
                  <a:outerShdw blurRad="38100" dist="38100" dir="2700000" algn="tl">
                    <a:srgbClr val="000000">
                      <a:alpha val="43137"/>
                    </a:srgbClr>
                  </a:outerShdw>
                </a:effectLst>
              </a:rPr>
              <a:t>Pre-Grenville structure</a:t>
            </a:r>
          </a:p>
        </p:txBody>
      </p:sp>
      <p:pic>
        <p:nvPicPr>
          <p:cNvPr id="27651" name="Picture 2"/>
          <p:cNvPicPr>
            <a:picLocks noChangeAspect="1" noChangeArrowheads="1"/>
          </p:cNvPicPr>
          <p:nvPr/>
        </p:nvPicPr>
        <p:blipFill>
          <a:blip r:embed="rId3"/>
          <a:srcRect/>
          <a:stretch>
            <a:fillRect/>
          </a:stretch>
        </p:blipFill>
        <p:spPr bwMode="auto">
          <a:xfrm>
            <a:off x="0" y="2157413"/>
            <a:ext cx="9144000"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0" y="2743200"/>
            <a:ext cx="9144000" cy="1200150"/>
          </a:xfrm>
          <a:prstGeom prst="rect">
            <a:avLst/>
          </a:prstGeom>
          <a:noFill/>
          <a:ln w="9525">
            <a:noFill/>
            <a:miter lim="800000"/>
            <a:headEnd/>
            <a:tailEnd/>
          </a:ln>
        </p:spPr>
        <p:txBody>
          <a:bodyPr>
            <a:spAutoFit/>
          </a:bodyPr>
          <a:lstStyle/>
          <a:p>
            <a:pPr algn="ctr">
              <a:spcBef>
                <a:spcPct val="50000"/>
              </a:spcBef>
            </a:pPr>
            <a:r>
              <a:rPr lang="en-US" sz="3600"/>
              <a:t>What tectonic situation do these rocks and structures imply?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8" name="Picture 2" descr="stageb"/>
          <p:cNvPicPr>
            <a:picLocks noChangeAspect="1" noChangeArrowheads="1"/>
          </p:cNvPicPr>
          <p:nvPr/>
        </p:nvPicPr>
        <p:blipFill>
          <a:blip r:embed="rId3"/>
          <a:srcRect/>
          <a:stretch>
            <a:fillRect/>
          </a:stretch>
        </p:blipFill>
        <p:spPr bwMode="auto">
          <a:xfrm>
            <a:off x="304800" y="2667000"/>
            <a:ext cx="8610600" cy="2557463"/>
          </a:xfrm>
          <a:prstGeom prst="rect">
            <a:avLst/>
          </a:prstGeom>
          <a:noFill/>
          <a:ln w="9525">
            <a:noFill/>
            <a:miter lim="800000"/>
            <a:headEnd/>
            <a:tailEnd/>
          </a:ln>
        </p:spPr>
      </p:pic>
      <p:sp>
        <p:nvSpPr>
          <p:cNvPr id="29699" name="Rectangle 3"/>
          <p:cNvSpPr>
            <a:spLocks noChangeArrowheads="1"/>
          </p:cNvSpPr>
          <p:nvPr/>
        </p:nvSpPr>
        <p:spPr bwMode="auto">
          <a:xfrm>
            <a:off x="1524000" y="762000"/>
            <a:ext cx="5873750" cy="641350"/>
          </a:xfrm>
          <a:prstGeom prst="rect">
            <a:avLst/>
          </a:prstGeom>
          <a:noFill/>
          <a:ln w="9525">
            <a:noFill/>
            <a:miter lim="800000"/>
            <a:headEnd/>
            <a:tailEnd/>
          </a:ln>
        </p:spPr>
        <p:txBody>
          <a:bodyPr wrap="none">
            <a:spAutoFit/>
          </a:bodyPr>
          <a:lstStyle/>
          <a:p>
            <a:r>
              <a:rPr lang="en-US" sz="3600">
                <a:solidFill>
                  <a:srgbClr val="FF0000"/>
                </a:solidFill>
              </a:rPr>
              <a:t>Stage B – Hot Spot Rifting</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2133600" y="1066800"/>
            <a:ext cx="4876800" cy="584200"/>
          </a:xfrm>
          <a:prstGeom prst="rect">
            <a:avLst/>
          </a:prstGeom>
          <a:noFill/>
        </p:spPr>
        <p:txBody>
          <a:bodyPr>
            <a:spAutoFit/>
          </a:bodyPr>
          <a:lstStyle/>
          <a:p>
            <a:pPr algn="ctr">
              <a:defRPr/>
            </a:pPr>
            <a:r>
              <a:rPr lang="en-US" dirty="0">
                <a:solidFill>
                  <a:schemeClr val="tx1"/>
                </a:solidFill>
                <a:effectLst>
                  <a:outerShdw blurRad="38100" dist="38100" dir="2700000" algn="tl">
                    <a:srgbClr val="000000">
                      <a:alpha val="43137"/>
                    </a:srgbClr>
                  </a:outerShdw>
                </a:effectLst>
              </a:rPr>
              <a:t>Pre-Grenville structure</a:t>
            </a:r>
          </a:p>
        </p:txBody>
      </p:sp>
      <p:pic>
        <p:nvPicPr>
          <p:cNvPr id="30723" name="Picture 2"/>
          <p:cNvPicPr>
            <a:picLocks noChangeAspect="1" noChangeArrowheads="1"/>
          </p:cNvPicPr>
          <p:nvPr/>
        </p:nvPicPr>
        <p:blipFill>
          <a:blip r:embed="rId3"/>
          <a:srcRect/>
          <a:stretch>
            <a:fillRect/>
          </a:stretch>
        </p:blipFill>
        <p:spPr bwMode="auto">
          <a:xfrm>
            <a:off x="0" y="2157413"/>
            <a:ext cx="9144000" cy="254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eweenaw"/>
          <p:cNvPicPr>
            <a:picLocks noChangeAspect="1" noChangeArrowheads="1"/>
          </p:cNvPicPr>
          <p:nvPr/>
        </p:nvPicPr>
        <p:blipFill>
          <a:blip r:embed="rId3"/>
          <a:srcRect/>
          <a:stretch>
            <a:fillRect/>
          </a:stretch>
        </p:blipFill>
        <p:spPr bwMode="auto">
          <a:xfrm>
            <a:off x="838200" y="1588"/>
            <a:ext cx="7620000" cy="685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6" name="Picture 2" descr="IR rift basalts"/>
          <p:cNvPicPr>
            <a:picLocks noChangeAspect="1" noChangeArrowheads="1"/>
          </p:cNvPicPr>
          <p:nvPr/>
        </p:nvPicPr>
        <p:blipFill>
          <a:blip r:embed="rId3"/>
          <a:srcRect b="71111"/>
          <a:stretch>
            <a:fillRect/>
          </a:stretch>
        </p:blipFill>
        <p:spPr bwMode="auto">
          <a:xfrm>
            <a:off x="1676400" y="1638300"/>
            <a:ext cx="6164263"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2" descr="IR rift basalts"/>
          <p:cNvPicPr>
            <a:picLocks noChangeAspect="1" noChangeArrowheads="1"/>
          </p:cNvPicPr>
          <p:nvPr/>
        </p:nvPicPr>
        <p:blipFill>
          <a:blip r:embed="rId3"/>
          <a:srcRect b="71111"/>
          <a:stretch>
            <a:fillRect/>
          </a:stretch>
        </p:blipFill>
        <p:spPr bwMode="auto">
          <a:xfrm>
            <a:off x="1676400" y="1638300"/>
            <a:ext cx="6164263" cy="3581400"/>
          </a:xfrm>
          <a:prstGeom prst="rect">
            <a:avLst/>
          </a:prstGeom>
          <a:noFill/>
          <a:ln w="9525">
            <a:noFill/>
            <a:miter lim="800000"/>
            <a:headEnd/>
            <a:tailEnd/>
          </a:ln>
        </p:spPr>
      </p:pic>
      <p:pic>
        <p:nvPicPr>
          <p:cNvPr id="32771" name="Picture 2" descr="IR rift basalts"/>
          <p:cNvPicPr>
            <a:picLocks noChangeAspect="1" noChangeArrowheads="1"/>
          </p:cNvPicPr>
          <p:nvPr/>
        </p:nvPicPr>
        <p:blipFill>
          <a:blip r:embed="rId3"/>
          <a:srcRect t="30000" b="35556"/>
          <a:stretch>
            <a:fillRect/>
          </a:stretch>
        </p:blipFill>
        <p:spPr bwMode="auto">
          <a:xfrm>
            <a:off x="1600200" y="1290638"/>
            <a:ext cx="6172200" cy="427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4" name="Picture 2" descr="IR rift basalts"/>
          <p:cNvPicPr>
            <a:picLocks noChangeAspect="1" noChangeArrowheads="1"/>
          </p:cNvPicPr>
          <p:nvPr/>
        </p:nvPicPr>
        <p:blipFill>
          <a:blip r:embed="rId3"/>
          <a:srcRect t="65556"/>
          <a:stretch>
            <a:fillRect/>
          </a:stretch>
        </p:blipFill>
        <p:spPr bwMode="auto">
          <a:xfrm>
            <a:off x="1676400" y="1066800"/>
            <a:ext cx="6049963"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CP_0067_JPG"/>
          <p:cNvPicPr>
            <a:picLocks noChangeAspect="1" noChangeArrowheads="1"/>
          </p:cNvPicPr>
          <p:nvPr/>
        </p:nvPicPr>
        <p:blipFill>
          <a:blip r:embed="rId3"/>
          <a:srcRect/>
          <a:stretch>
            <a:fillRect/>
          </a:stretch>
        </p:blipFill>
        <p:spPr bwMode="auto">
          <a:xfrm>
            <a:off x="0" y="381000"/>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3"/>
          <a:srcRect/>
          <a:stretch>
            <a:fillRect/>
          </a:stretch>
        </p:blipFill>
        <p:spPr bwMode="auto">
          <a:xfrm>
            <a:off x="0" y="381000"/>
            <a:ext cx="9144000"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sle Royale relief map NPS"/>
          <p:cNvPicPr>
            <a:picLocks noChangeAspect="1" noChangeArrowheads="1"/>
          </p:cNvPicPr>
          <p:nvPr/>
        </p:nvPicPr>
        <p:blipFill>
          <a:blip r:embed="rId3"/>
          <a:srcRect/>
          <a:stretch>
            <a:fillRect/>
          </a:stretch>
        </p:blipFill>
        <p:spPr bwMode="auto">
          <a:xfrm>
            <a:off x="0" y="381000"/>
            <a:ext cx="9144000" cy="608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sle Royale geologic map NPS"/>
          <p:cNvPicPr>
            <a:picLocks noChangeAspect="1" noChangeArrowheads="1"/>
          </p:cNvPicPr>
          <p:nvPr/>
        </p:nvPicPr>
        <p:blipFill>
          <a:blip r:embed="rId3"/>
          <a:srcRect/>
          <a:stretch>
            <a:fillRect/>
          </a:stretch>
        </p:blipFill>
        <p:spPr bwMode="auto">
          <a:xfrm>
            <a:off x="0" y="457200"/>
            <a:ext cx="9144000" cy="605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CP_0105_JPG"/>
          <p:cNvPicPr>
            <a:picLocks noChangeAspect="1" noChangeArrowheads="1"/>
          </p:cNvPicPr>
          <p:nvPr/>
        </p:nvPicPr>
        <p:blipFill>
          <a:blip r:embed="rId3"/>
          <a:srcRect/>
          <a:stretch>
            <a:fillRect/>
          </a:stretch>
        </p:blipFill>
        <p:spPr bwMode="auto">
          <a:xfrm>
            <a:off x="-457200" y="0"/>
            <a:ext cx="10287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r0212"/>
          <p:cNvPicPr>
            <a:picLocks noChangeAspect="1" noChangeArrowheads="1"/>
          </p:cNvPicPr>
          <p:nvPr/>
        </p:nvPicPr>
        <p:blipFill>
          <a:blip r:embed="rId3"/>
          <a:srcRect/>
          <a:stretch>
            <a:fillRect/>
          </a:stretch>
        </p:blipFill>
        <p:spPr bwMode="auto">
          <a:xfrm>
            <a:off x="0" y="0"/>
            <a:ext cx="9144000" cy="685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bg1"/>
            </a:solidFill>
            <a:effectLst/>
            <a:latin typeface="Arial" charset="0"/>
          </a:defRPr>
        </a:defPPr>
      </a:lstStyle>
    </a:spDef>
    <a:lnDef>
      <a:spPr bwMode="auto">
        <a:solidFill>
          <a:schemeClr val="accent1"/>
        </a:solidFill>
        <a:ln w="50800" cap="flat" cmpd="sng" algn="ctr">
          <a:solidFill>
            <a:schemeClr val="bg1"/>
          </a:solidFill>
          <a:prstDash val="solid"/>
          <a:round/>
          <a:headEnd type="none" w="med" len="med"/>
          <a:tailEnd type="triangle" w="med" len="lg"/>
        </a:ln>
        <a:effectLst>
          <a:outerShdw blurRad="50800" dist="38100" dir="2700000" algn="tl" rotWithShape="0">
            <a:prstClr val="black">
              <a:alpha val="40000"/>
            </a:prstClr>
          </a:outerShdw>
        </a:effec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1948</TotalTime>
  <Words>1016</Words>
  <Application>Microsoft Office PowerPoint</Application>
  <PresentationFormat>On-screen Show (4:3)</PresentationFormat>
  <Paragraphs>87</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Grossmont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 Jacobson</dc:creator>
  <cp:lastModifiedBy>Gary Jacobson</cp:lastModifiedBy>
  <cp:revision>33</cp:revision>
  <dcterms:created xsi:type="dcterms:W3CDTF">2005-02-13T06:27:48Z</dcterms:created>
  <dcterms:modified xsi:type="dcterms:W3CDTF">2008-08-14T22:06:15Z</dcterms:modified>
</cp:coreProperties>
</file>